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50" r:id="rId5"/>
    <p:sldId id="393" r:id="rId6"/>
    <p:sldId id="387" r:id="rId7"/>
    <p:sldId id="394" r:id="rId8"/>
    <p:sldId id="395" r:id="rId9"/>
    <p:sldId id="400" r:id="rId10"/>
    <p:sldId id="396" r:id="rId11"/>
    <p:sldId id="397" r:id="rId12"/>
    <p:sldId id="398" r:id="rId13"/>
    <p:sldId id="399" r:id="rId14"/>
    <p:sldId id="390" r:id="rId15"/>
    <p:sldId id="391"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umailla Dar" initials="SD" lastIdx="13" clrIdx="0">
    <p:extLst>
      <p:ext uri="{19B8F6BF-5375-455C-9EA6-DF929625EA0E}">
        <p15:presenceInfo xmlns:p15="http://schemas.microsoft.com/office/powerpoint/2012/main" userId="S::Shumailla.Dar@harrow.gov.uk::c90ab27a-d711-4096-b25b-40fdb3c45a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A916C"/>
    <a:srgbClr val="FFCC00"/>
    <a:srgbClr val="9966FF"/>
    <a:srgbClr val="9933FF"/>
    <a:srgbClr val="FF6600"/>
    <a:srgbClr val="FF3300"/>
    <a:srgbClr val="FF9966"/>
    <a:srgbClr val="CCCC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02C43F-691D-4712-8B2D-E138240FEE45}" v="99" dt="2022-01-06T10:12:49.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9" autoAdjust="0"/>
    <p:restoredTop sz="95118" autoAdjust="0"/>
  </p:normalViewPr>
  <p:slideViewPr>
    <p:cSldViewPr>
      <p:cViewPr varScale="1">
        <p:scale>
          <a:sx n="93" d="100"/>
          <a:sy n="93" d="100"/>
        </p:scale>
        <p:origin x="408"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7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'Gender+Age'!$C$9</c:f>
              <c:strCache>
                <c:ptCount val="1"/>
                <c:pt idx="0">
                  <c:v>Council</c:v>
                </c:pt>
              </c:strCache>
            </c:strRef>
          </c:tx>
          <c:spPr>
            <a:solidFill>
              <a:schemeClr val="accent1"/>
            </a:solidFill>
            <a:ln>
              <a:noFill/>
            </a:ln>
            <a:effectLst/>
          </c:spPr>
          <c:invertIfNegative val="0"/>
          <c:cat>
            <c:strRef>
              <c:f>'Gender+Age'!$B$10:$B$15</c:f>
              <c:strCache>
                <c:ptCount val="6"/>
                <c:pt idx="0">
                  <c:v>16 to 24</c:v>
                </c:pt>
                <c:pt idx="1">
                  <c:v>25 to 34</c:v>
                </c:pt>
                <c:pt idx="2">
                  <c:v>35 to 44</c:v>
                </c:pt>
                <c:pt idx="3">
                  <c:v>45 to 54</c:v>
                </c:pt>
                <c:pt idx="4">
                  <c:v>55 to 64</c:v>
                </c:pt>
                <c:pt idx="5">
                  <c:v>65+</c:v>
                </c:pt>
              </c:strCache>
            </c:strRef>
          </c:cat>
          <c:val>
            <c:numRef>
              <c:f>'Gender+Age'!$C$10:$C$15</c:f>
              <c:numCache>
                <c:formatCode>0.0%;[Red]\-0.0%;\-;</c:formatCode>
                <c:ptCount val="6"/>
                <c:pt idx="0">
                  <c:v>1.5670910871694418E-2</c:v>
                </c:pt>
                <c:pt idx="1">
                  <c:v>0.13858961802154751</c:v>
                </c:pt>
                <c:pt idx="2">
                  <c:v>0.2198824681684623</c:v>
                </c:pt>
                <c:pt idx="3">
                  <c:v>0.25220372184133205</c:v>
                </c:pt>
                <c:pt idx="4">
                  <c:v>0.2938295788442703</c:v>
                </c:pt>
                <c:pt idx="5">
                  <c:v>7.9823702252693432E-2</c:v>
                </c:pt>
              </c:numCache>
            </c:numRef>
          </c:val>
          <c:extLst>
            <c:ext xmlns:c16="http://schemas.microsoft.com/office/drawing/2014/chart" uri="{C3380CC4-5D6E-409C-BE32-E72D297353CC}">
              <c16:uniqueId val="{00000000-0F14-4FE9-8F15-6A5BF17EAFC1}"/>
            </c:ext>
          </c:extLst>
        </c:ser>
        <c:ser>
          <c:idx val="2"/>
          <c:order val="1"/>
          <c:tx>
            <c:strRef>
              <c:f>'Gender+Age'!$E$9</c:f>
              <c:strCache>
                <c:ptCount val="1"/>
                <c:pt idx="0">
                  <c:v>Borough</c:v>
                </c:pt>
              </c:strCache>
            </c:strRef>
          </c:tx>
          <c:spPr>
            <a:solidFill>
              <a:schemeClr val="accent3"/>
            </a:solidFill>
            <a:ln>
              <a:noFill/>
            </a:ln>
            <a:effectLst/>
          </c:spPr>
          <c:invertIfNegative val="0"/>
          <c:cat>
            <c:strRef>
              <c:f>'Gender+Age'!$B$10:$B$15</c:f>
              <c:strCache>
                <c:ptCount val="6"/>
                <c:pt idx="0">
                  <c:v>16 to 24</c:v>
                </c:pt>
                <c:pt idx="1">
                  <c:v>25 to 34</c:v>
                </c:pt>
                <c:pt idx="2">
                  <c:v>35 to 44</c:v>
                </c:pt>
                <c:pt idx="3">
                  <c:v>45 to 54</c:v>
                </c:pt>
                <c:pt idx="4">
                  <c:v>55 to 64</c:v>
                </c:pt>
                <c:pt idx="5">
                  <c:v>65+</c:v>
                </c:pt>
              </c:strCache>
            </c:strRef>
          </c:cat>
          <c:val>
            <c:numRef>
              <c:f>'Gender+Age'!$E$10:$E$15</c:f>
              <c:numCache>
                <c:formatCode>0%</c:formatCode>
                <c:ptCount val="6"/>
                <c:pt idx="0">
                  <c:v>0.12</c:v>
                </c:pt>
                <c:pt idx="1">
                  <c:v>0.1</c:v>
                </c:pt>
                <c:pt idx="2">
                  <c:v>0.19</c:v>
                </c:pt>
                <c:pt idx="3">
                  <c:v>0.16</c:v>
                </c:pt>
                <c:pt idx="4">
                  <c:v>0.15</c:v>
                </c:pt>
                <c:pt idx="5">
                  <c:v>0.2</c:v>
                </c:pt>
              </c:numCache>
            </c:numRef>
          </c:val>
          <c:extLst>
            <c:ext xmlns:c16="http://schemas.microsoft.com/office/drawing/2014/chart" uri="{C3380CC4-5D6E-409C-BE32-E72D297353CC}">
              <c16:uniqueId val="{00000001-0F14-4FE9-8F15-6A5BF17EAFC1}"/>
            </c:ext>
          </c:extLst>
        </c:ser>
        <c:dLbls>
          <c:showLegendKey val="0"/>
          <c:showVal val="0"/>
          <c:showCatName val="0"/>
          <c:showSerName val="0"/>
          <c:showPercent val="0"/>
          <c:showBubbleSize val="0"/>
        </c:dLbls>
        <c:gapWidth val="219"/>
        <c:overlap val="-27"/>
        <c:axId val="714048168"/>
        <c:axId val="714045216"/>
      </c:barChart>
      <c:catAx>
        <c:axId val="714048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4045216"/>
        <c:crosses val="autoZero"/>
        <c:auto val="1"/>
        <c:lblAlgn val="ctr"/>
        <c:lblOffset val="100"/>
        <c:noMultiLvlLbl val="0"/>
      </c:catAx>
      <c:valAx>
        <c:axId val="714045216"/>
        <c:scaling>
          <c:orientation val="minMax"/>
        </c:scaling>
        <c:delete val="0"/>
        <c:axPos val="l"/>
        <c:majorGridlines>
          <c:spPr>
            <a:ln w="9525" cap="flat" cmpd="sng" algn="ctr">
              <a:solidFill>
                <a:schemeClr val="tx1">
                  <a:lumMod val="15000"/>
                  <a:lumOff val="85000"/>
                </a:schemeClr>
              </a:solidFill>
              <a:round/>
            </a:ln>
            <a:effectLst/>
          </c:spPr>
        </c:majorGridlines>
        <c:numFmt formatCode="0.0%;[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40481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Disability!$C$4</c:f>
              <c:strCache>
                <c:ptCount val="1"/>
                <c:pt idx="0">
                  <c:v>Council</c:v>
                </c:pt>
              </c:strCache>
            </c:strRef>
          </c:tx>
          <c:spPr>
            <a:solidFill>
              <a:schemeClr val="accent1"/>
            </a:solidFill>
            <a:ln>
              <a:noFill/>
            </a:ln>
            <a:effectLst/>
          </c:spPr>
          <c:invertIfNegative val="0"/>
          <c:cat>
            <c:strRef>
              <c:f>Disability!$B$5:$B$8</c:f>
              <c:strCache>
                <c:ptCount val="4"/>
                <c:pt idx="0">
                  <c:v>Yes</c:v>
                </c:pt>
                <c:pt idx="1">
                  <c:v>No</c:v>
                </c:pt>
                <c:pt idx="2">
                  <c:v>Prefer not to say</c:v>
                </c:pt>
                <c:pt idx="3">
                  <c:v>Unknown</c:v>
                </c:pt>
              </c:strCache>
            </c:strRef>
          </c:cat>
          <c:val>
            <c:numRef>
              <c:f>Disability!$C$5:$C$8</c:f>
              <c:numCache>
                <c:formatCode>0.0%;[Red]\-0.0%;\-;</c:formatCode>
                <c:ptCount val="4"/>
                <c:pt idx="0">
                  <c:v>4.2605288932419196E-2</c:v>
                </c:pt>
                <c:pt idx="1">
                  <c:v>0.58961802154750242</c:v>
                </c:pt>
                <c:pt idx="2">
                  <c:v>1.4691478942213516E-2</c:v>
                </c:pt>
                <c:pt idx="3">
                  <c:v>0.35308521057786485</c:v>
                </c:pt>
              </c:numCache>
            </c:numRef>
          </c:val>
          <c:extLst>
            <c:ext xmlns:c16="http://schemas.microsoft.com/office/drawing/2014/chart" uri="{C3380CC4-5D6E-409C-BE32-E72D297353CC}">
              <c16:uniqueId val="{00000000-3E03-4692-9104-A102F943B989}"/>
            </c:ext>
          </c:extLst>
        </c:ser>
        <c:ser>
          <c:idx val="1"/>
          <c:order val="1"/>
          <c:tx>
            <c:strRef>
              <c:f>Disability!$E$4</c:f>
              <c:strCache>
                <c:ptCount val="1"/>
                <c:pt idx="0">
                  <c:v>Borough</c:v>
                </c:pt>
              </c:strCache>
            </c:strRef>
          </c:tx>
          <c:spPr>
            <a:solidFill>
              <a:schemeClr val="accent2"/>
            </a:solidFill>
            <a:ln>
              <a:noFill/>
            </a:ln>
            <a:effectLst/>
          </c:spPr>
          <c:invertIfNegative val="0"/>
          <c:cat>
            <c:strRef>
              <c:f>Disability!$B$5:$B$8</c:f>
              <c:strCache>
                <c:ptCount val="4"/>
                <c:pt idx="0">
                  <c:v>Yes</c:v>
                </c:pt>
                <c:pt idx="1">
                  <c:v>No</c:v>
                </c:pt>
                <c:pt idx="2">
                  <c:v>Prefer not to say</c:v>
                </c:pt>
                <c:pt idx="3">
                  <c:v>Unknown</c:v>
                </c:pt>
              </c:strCache>
            </c:strRef>
          </c:cat>
          <c:val>
            <c:numRef>
              <c:f>Disability!$E$5:$E$8</c:f>
              <c:numCache>
                <c:formatCode>0.0%</c:formatCode>
                <c:ptCount val="4"/>
                <c:pt idx="0">
                  <c:v>0.158</c:v>
                </c:pt>
                <c:pt idx="1">
                  <c:v>0.82099999999999995</c:v>
                </c:pt>
                <c:pt idx="3">
                  <c:v>2.1000000000000019E-2</c:v>
                </c:pt>
              </c:numCache>
            </c:numRef>
          </c:val>
          <c:extLst>
            <c:ext xmlns:c16="http://schemas.microsoft.com/office/drawing/2014/chart" uri="{C3380CC4-5D6E-409C-BE32-E72D297353CC}">
              <c16:uniqueId val="{00000001-3E03-4692-9104-A102F943B989}"/>
            </c:ext>
          </c:extLst>
        </c:ser>
        <c:dLbls>
          <c:showLegendKey val="0"/>
          <c:showVal val="0"/>
          <c:showCatName val="0"/>
          <c:showSerName val="0"/>
          <c:showPercent val="0"/>
          <c:showBubbleSize val="0"/>
        </c:dLbls>
        <c:gapWidth val="182"/>
        <c:axId val="722185032"/>
        <c:axId val="722185360"/>
      </c:barChart>
      <c:catAx>
        <c:axId val="722185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185360"/>
        <c:crosses val="autoZero"/>
        <c:auto val="1"/>
        <c:lblAlgn val="ctr"/>
        <c:lblOffset val="100"/>
        <c:noMultiLvlLbl val="0"/>
      </c:catAx>
      <c:valAx>
        <c:axId val="722185360"/>
        <c:scaling>
          <c:orientation val="minMax"/>
        </c:scaling>
        <c:delete val="0"/>
        <c:axPos val="b"/>
        <c:majorGridlines>
          <c:spPr>
            <a:ln w="9525" cap="flat" cmpd="sng" algn="ctr">
              <a:solidFill>
                <a:schemeClr val="tx1">
                  <a:lumMod val="15000"/>
                  <a:lumOff val="85000"/>
                </a:schemeClr>
              </a:solidFill>
              <a:round/>
            </a:ln>
            <a:effectLst/>
          </c:spPr>
        </c:majorGridlines>
        <c:numFmt formatCode="0.0%;[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1850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Ethnicity!$C$13</c:f>
              <c:strCache>
                <c:ptCount val="1"/>
                <c:pt idx="0">
                  <c:v>Council</c:v>
                </c:pt>
              </c:strCache>
            </c:strRef>
          </c:tx>
          <c:spPr>
            <a:solidFill>
              <a:schemeClr val="accent1"/>
            </a:solidFill>
            <a:ln>
              <a:noFill/>
            </a:ln>
            <a:effectLst/>
          </c:spPr>
          <c:invertIfNegative val="0"/>
          <c:cat>
            <c:strRef>
              <c:f>Ethnicity!$B$14:$B$16</c:f>
              <c:strCache>
                <c:ptCount val="3"/>
                <c:pt idx="0">
                  <c:v>BA&amp;M-E</c:v>
                </c:pt>
                <c:pt idx="1">
                  <c:v>White</c:v>
                </c:pt>
                <c:pt idx="2">
                  <c:v>Unknown</c:v>
                </c:pt>
              </c:strCache>
            </c:strRef>
          </c:cat>
          <c:val>
            <c:numRef>
              <c:f>Ethnicity!$C$14:$C$16</c:f>
              <c:numCache>
                <c:formatCode>0.0%;[Red]\-0.0%;\-;</c:formatCode>
                <c:ptCount val="3"/>
                <c:pt idx="0">
                  <c:v>0.46376101860920665</c:v>
                </c:pt>
                <c:pt idx="1">
                  <c:v>0.43829578844270323</c:v>
                </c:pt>
                <c:pt idx="2">
                  <c:v>9.7943192948090105E-2</c:v>
                </c:pt>
              </c:numCache>
            </c:numRef>
          </c:val>
          <c:extLst>
            <c:ext xmlns:c16="http://schemas.microsoft.com/office/drawing/2014/chart" uri="{C3380CC4-5D6E-409C-BE32-E72D297353CC}">
              <c16:uniqueId val="{00000000-4794-406E-AE88-1EC3E68C4E1A}"/>
            </c:ext>
          </c:extLst>
        </c:ser>
        <c:ser>
          <c:idx val="1"/>
          <c:order val="1"/>
          <c:tx>
            <c:strRef>
              <c:f>Ethnicity!$E$13</c:f>
              <c:strCache>
                <c:ptCount val="1"/>
                <c:pt idx="0">
                  <c:v>Borough (GLA)</c:v>
                </c:pt>
              </c:strCache>
            </c:strRef>
          </c:tx>
          <c:spPr>
            <a:solidFill>
              <a:schemeClr val="accent2"/>
            </a:solidFill>
            <a:ln>
              <a:noFill/>
            </a:ln>
            <a:effectLst/>
          </c:spPr>
          <c:invertIfNegative val="0"/>
          <c:cat>
            <c:strRef>
              <c:f>Ethnicity!$B$14:$B$16</c:f>
              <c:strCache>
                <c:ptCount val="3"/>
                <c:pt idx="0">
                  <c:v>BA&amp;M-E</c:v>
                </c:pt>
                <c:pt idx="1">
                  <c:v>White</c:v>
                </c:pt>
                <c:pt idx="2">
                  <c:v>Unknown</c:v>
                </c:pt>
              </c:strCache>
            </c:strRef>
          </c:cat>
          <c:val>
            <c:numRef>
              <c:f>Ethnicity!$E$14:$E$16</c:f>
              <c:numCache>
                <c:formatCode>0%</c:formatCode>
                <c:ptCount val="3"/>
                <c:pt idx="0">
                  <c:v>0.65</c:v>
                </c:pt>
                <c:pt idx="1">
                  <c:v>0.36</c:v>
                </c:pt>
              </c:numCache>
            </c:numRef>
          </c:val>
          <c:extLst>
            <c:ext xmlns:c16="http://schemas.microsoft.com/office/drawing/2014/chart" uri="{C3380CC4-5D6E-409C-BE32-E72D297353CC}">
              <c16:uniqueId val="{00000001-4794-406E-AE88-1EC3E68C4E1A}"/>
            </c:ext>
          </c:extLst>
        </c:ser>
        <c:ser>
          <c:idx val="2"/>
          <c:order val="2"/>
          <c:tx>
            <c:strRef>
              <c:f>Ethnicity!$F$13</c:f>
              <c:strCache>
                <c:ptCount val="1"/>
                <c:pt idx="0">
                  <c:v>Borough (Vacc)</c:v>
                </c:pt>
              </c:strCache>
            </c:strRef>
          </c:tx>
          <c:spPr>
            <a:solidFill>
              <a:schemeClr val="accent3"/>
            </a:solidFill>
            <a:ln>
              <a:noFill/>
            </a:ln>
            <a:effectLst/>
          </c:spPr>
          <c:invertIfNegative val="0"/>
          <c:cat>
            <c:strRef>
              <c:f>Ethnicity!$B$14:$B$16</c:f>
              <c:strCache>
                <c:ptCount val="3"/>
                <c:pt idx="0">
                  <c:v>BA&amp;M-E</c:v>
                </c:pt>
                <c:pt idx="1">
                  <c:v>White</c:v>
                </c:pt>
                <c:pt idx="2">
                  <c:v>Unknown</c:v>
                </c:pt>
              </c:strCache>
            </c:strRef>
          </c:cat>
          <c:val>
            <c:numRef>
              <c:f>Ethnicity!$F$14:$F$16</c:f>
              <c:numCache>
                <c:formatCode>0%</c:formatCode>
                <c:ptCount val="3"/>
                <c:pt idx="0">
                  <c:v>0.63</c:v>
                </c:pt>
                <c:pt idx="1">
                  <c:v>0.37</c:v>
                </c:pt>
              </c:numCache>
            </c:numRef>
          </c:val>
          <c:extLst>
            <c:ext xmlns:c16="http://schemas.microsoft.com/office/drawing/2014/chart" uri="{C3380CC4-5D6E-409C-BE32-E72D297353CC}">
              <c16:uniqueId val="{00000002-4794-406E-AE88-1EC3E68C4E1A}"/>
            </c:ext>
          </c:extLst>
        </c:ser>
        <c:dLbls>
          <c:showLegendKey val="0"/>
          <c:showVal val="0"/>
          <c:showCatName val="0"/>
          <c:showSerName val="0"/>
          <c:showPercent val="0"/>
          <c:showBubbleSize val="0"/>
        </c:dLbls>
        <c:gapWidth val="219"/>
        <c:overlap val="-27"/>
        <c:axId val="315056048"/>
        <c:axId val="315047520"/>
      </c:barChart>
      <c:catAx>
        <c:axId val="31505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047520"/>
        <c:crosses val="autoZero"/>
        <c:auto val="1"/>
        <c:lblAlgn val="ctr"/>
        <c:lblOffset val="100"/>
        <c:noMultiLvlLbl val="0"/>
      </c:catAx>
      <c:valAx>
        <c:axId val="315047520"/>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50560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Sheet3!$B$6</c:f>
              <c:strCache>
                <c:ptCount val="1"/>
              </c:strCache>
            </c:strRef>
          </c:tx>
          <c:spPr>
            <a:solidFill>
              <a:schemeClr val="accent1"/>
            </a:solidFill>
            <a:ln>
              <a:noFill/>
            </a:ln>
            <a:effectLst/>
          </c:spPr>
          <c:invertIfNegative val="0"/>
          <c:cat>
            <c:strRef>
              <c:f>Sheet3!$A$7:$A$8</c:f>
              <c:strCache>
                <c:ptCount val="2"/>
                <c:pt idx="0">
                  <c:v>Female</c:v>
                </c:pt>
                <c:pt idx="1">
                  <c:v>Male</c:v>
                </c:pt>
              </c:strCache>
            </c:strRef>
          </c:cat>
          <c:val>
            <c:numRef>
              <c:f>Sheet3!$B$7:$B$8</c:f>
            </c:numRef>
          </c:val>
          <c:extLst>
            <c:ext xmlns:c16="http://schemas.microsoft.com/office/drawing/2014/chart" uri="{C3380CC4-5D6E-409C-BE32-E72D297353CC}">
              <c16:uniqueId val="{00000000-2067-4019-B3AD-E66458798ACC}"/>
            </c:ext>
          </c:extLst>
        </c:ser>
        <c:ser>
          <c:idx val="1"/>
          <c:order val="1"/>
          <c:tx>
            <c:strRef>
              <c:f>Sheet3!$C$6</c:f>
              <c:strCache>
                <c:ptCount val="1"/>
                <c:pt idx="0">
                  <c:v>Any other ethnic group</c:v>
                </c:pt>
              </c:strCache>
            </c:strRef>
          </c:tx>
          <c:spPr>
            <a:solidFill>
              <a:schemeClr val="accent2"/>
            </a:solidFill>
            <a:ln>
              <a:noFill/>
            </a:ln>
            <a:effectLst/>
          </c:spPr>
          <c:invertIfNegative val="0"/>
          <c:cat>
            <c:strRef>
              <c:f>Sheet3!$A$7:$A$8</c:f>
              <c:strCache>
                <c:ptCount val="2"/>
                <c:pt idx="0">
                  <c:v>Female</c:v>
                </c:pt>
                <c:pt idx="1">
                  <c:v>Male</c:v>
                </c:pt>
              </c:strCache>
            </c:strRef>
          </c:cat>
          <c:val>
            <c:numRef>
              <c:f>Sheet3!$C$7:$C$8</c:f>
              <c:numCache>
                <c:formatCode>0%</c:formatCode>
                <c:ptCount val="2"/>
                <c:pt idx="0">
                  <c:v>1.7584318247333527E-2</c:v>
                </c:pt>
                <c:pt idx="1">
                  <c:v>1.2773722627737226E-2</c:v>
                </c:pt>
              </c:numCache>
            </c:numRef>
          </c:val>
          <c:extLst>
            <c:ext xmlns:c16="http://schemas.microsoft.com/office/drawing/2014/chart" uri="{C3380CC4-5D6E-409C-BE32-E72D297353CC}">
              <c16:uniqueId val="{00000001-2067-4019-B3AD-E66458798ACC}"/>
            </c:ext>
          </c:extLst>
        </c:ser>
        <c:ser>
          <c:idx val="2"/>
          <c:order val="2"/>
          <c:tx>
            <c:strRef>
              <c:f>Sheet3!$D$6</c:f>
              <c:strCache>
                <c:ptCount val="1"/>
              </c:strCache>
            </c:strRef>
          </c:tx>
          <c:spPr>
            <a:solidFill>
              <a:schemeClr val="accent3"/>
            </a:solidFill>
            <a:ln>
              <a:noFill/>
            </a:ln>
            <a:effectLst/>
          </c:spPr>
          <c:invertIfNegative val="0"/>
          <c:cat>
            <c:strRef>
              <c:f>Sheet3!$A$7:$A$8</c:f>
              <c:strCache>
                <c:ptCount val="2"/>
                <c:pt idx="0">
                  <c:v>Female</c:v>
                </c:pt>
                <c:pt idx="1">
                  <c:v>Male</c:v>
                </c:pt>
              </c:strCache>
            </c:strRef>
          </c:cat>
          <c:val>
            <c:numRef>
              <c:f>Sheet3!$D$7:$D$8</c:f>
            </c:numRef>
          </c:val>
          <c:extLst>
            <c:ext xmlns:c16="http://schemas.microsoft.com/office/drawing/2014/chart" uri="{C3380CC4-5D6E-409C-BE32-E72D297353CC}">
              <c16:uniqueId val="{00000002-2067-4019-B3AD-E66458798ACC}"/>
            </c:ext>
          </c:extLst>
        </c:ser>
        <c:ser>
          <c:idx val="3"/>
          <c:order val="3"/>
          <c:tx>
            <c:strRef>
              <c:f>Sheet3!$E$6</c:f>
              <c:strCache>
                <c:ptCount val="1"/>
                <c:pt idx="0">
                  <c:v>Asian</c:v>
                </c:pt>
              </c:strCache>
            </c:strRef>
          </c:tx>
          <c:spPr>
            <a:solidFill>
              <a:schemeClr val="accent4"/>
            </a:solidFill>
            <a:ln>
              <a:noFill/>
            </a:ln>
            <a:effectLst/>
          </c:spPr>
          <c:invertIfNegative val="0"/>
          <c:cat>
            <c:strRef>
              <c:f>Sheet3!$A$7:$A$8</c:f>
              <c:strCache>
                <c:ptCount val="2"/>
                <c:pt idx="0">
                  <c:v>Female</c:v>
                </c:pt>
                <c:pt idx="1">
                  <c:v>Male</c:v>
                </c:pt>
              </c:strCache>
            </c:strRef>
          </c:cat>
          <c:val>
            <c:numRef>
              <c:f>Sheet3!$E$7:$E$8</c:f>
              <c:numCache>
                <c:formatCode>0%</c:formatCode>
                <c:ptCount val="2"/>
                <c:pt idx="0">
                  <c:v>0.35168636494667049</c:v>
                </c:pt>
                <c:pt idx="1">
                  <c:v>0.17153284671532848</c:v>
                </c:pt>
              </c:numCache>
            </c:numRef>
          </c:val>
          <c:extLst>
            <c:ext xmlns:c16="http://schemas.microsoft.com/office/drawing/2014/chart" uri="{C3380CC4-5D6E-409C-BE32-E72D297353CC}">
              <c16:uniqueId val="{00000003-2067-4019-B3AD-E66458798ACC}"/>
            </c:ext>
          </c:extLst>
        </c:ser>
        <c:ser>
          <c:idx val="4"/>
          <c:order val="4"/>
          <c:tx>
            <c:strRef>
              <c:f>Sheet3!$F$6</c:f>
              <c:strCache>
                <c:ptCount val="1"/>
              </c:strCache>
            </c:strRef>
          </c:tx>
          <c:spPr>
            <a:solidFill>
              <a:schemeClr val="accent5"/>
            </a:solidFill>
            <a:ln>
              <a:noFill/>
            </a:ln>
            <a:effectLst/>
          </c:spPr>
          <c:invertIfNegative val="0"/>
          <c:cat>
            <c:strRef>
              <c:f>Sheet3!$A$7:$A$8</c:f>
              <c:strCache>
                <c:ptCount val="2"/>
                <c:pt idx="0">
                  <c:v>Female</c:v>
                </c:pt>
                <c:pt idx="1">
                  <c:v>Male</c:v>
                </c:pt>
              </c:strCache>
            </c:strRef>
          </c:cat>
          <c:val>
            <c:numRef>
              <c:f>Sheet3!$F$7:$F$8</c:f>
            </c:numRef>
          </c:val>
          <c:extLst>
            <c:ext xmlns:c16="http://schemas.microsoft.com/office/drawing/2014/chart" uri="{C3380CC4-5D6E-409C-BE32-E72D297353CC}">
              <c16:uniqueId val="{00000004-2067-4019-B3AD-E66458798ACC}"/>
            </c:ext>
          </c:extLst>
        </c:ser>
        <c:ser>
          <c:idx val="5"/>
          <c:order val="5"/>
          <c:tx>
            <c:strRef>
              <c:f>Sheet3!$G$6</c:f>
              <c:strCache>
                <c:ptCount val="1"/>
                <c:pt idx="0">
                  <c:v>Black</c:v>
                </c:pt>
              </c:strCache>
            </c:strRef>
          </c:tx>
          <c:spPr>
            <a:solidFill>
              <a:schemeClr val="accent6"/>
            </a:solidFill>
            <a:ln>
              <a:noFill/>
            </a:ln>
            <a:effectLst/>
          </c:spPr>
          <c:invertIfNegative val="0"/>
          <c:cat>
            <c:strRef>
              <c:f>Sheet3!$A$7:$A$8</c:f>
              <c:strCache>
                <c:ptCount val="2"/>
                <c:pt idx="0">
                  <c:v>Female</c:v>
                </c:pt>
                <c:pt idx="1">
                  <c:v>Male</c:v>
                </c:pt>
              </c:strCache>
            </c:strRef>
          </c:cat>
          <c:val>
            <c:numRef>
              <c:f>Sheet3!$G$7:$G$8</c:f>
              <c:numCache>
                <c:formatCode>0%</c:formatCode>
                <c:ptCount val="2"/>
                <c:pt idx="0">
                  <c:v>9.9740559238973764E-2</c:v>
                </c:pt>
                <c:pt idx="1">
                  <c:v>0.145985401459854</c:v>
                </c:pt>
              </c:numCache>
            </c:numRef>
          </c:val>
          <c:extLst>
            <c:ext xmlns:c16="http://schemas.microsoft.com/office/drawing/2014/chart" uri="{C3380CC4-5D6E-409C-BE32-E72D297353CC}">
              <c16:uniqueId val="{00000005-2067-4019-B3AD-E66458798ACC}"/>
            </c:ext>
          </c:extLst>
        </c:ser>
        <c:ser>
          <c:idx val="6"/>
          <c:order val="6"/>
          <c:tx>
            <c:strRef>
              <c:f>Sheet3!$H$6</c:f>
              <c:strCache>
                <c:ptCount val="1"/>
              </c:strCache>
            </c:strRef>
          </c:tx>
          <c:spPr>
            <a:solidFill>
              <a:schemeClr val="accent1">
                <a:lumMod val="60000"/>
              </a:schemeClr>
            </a:solidFill>
            <a:ln>
              <a:noFill/>
            </a:ln>
            <a:effectLst/>
          </c:spPr>
          <c:invertIfNegative val="0"/>
          <c:cat>
            <c:strRef>
              <c:f>Sheet3!$A$7:$A$8</c:f>
              <c:strCache>
                <c:ptCount val="2"/>
                <c:pt idx="0">
                  <c:v>Female</c:v>
                </c:pt>
                <c:pt idx="1">
                  <c:v>Male</c:v>
                </c:pt>
              </c:strCache>
            </c:strRef>
          </c:cat>
          <c:val>
            <c:numRef>
              <c:f>Sheet3!$H$7:$H$8</c:f>
            </c:numRef>
          </c:val>
          <c:extLst>
            <c:ext xmlns:c16="http://schemas.microsoft.com/office/drawing/2014/chart" uri="{C3380CC4-5D6E-409C-BE32-E72D297353CC}">
              <c16:uniqueId val="{00000006-2067-4019-B3AD-E66458798ACC}"/>
            </c:ext>
          </c:extLst>
        </c:ser>
        <c:ser>
          <c:idx val="7"/>
          <c:order val="7"/>
          <c:tx>
            <c:strRef>
              <c:f>Sheet3!$I$6</c:f>
              <c:strCache>
                <c:ptCount val="1"/>
                <c:pt idx="0">
                  <c:v>Mixed</c:v>
                </c:pt>
              </c:strCache>
            </c:strRef>
          </c:tx>
          <c:spPr>
            <a:solidFill>
              <a:schemeClr val="accent2">
                <a:lumMod val="60000"/>
              </a:schemeClr>
            </a:solidFill>
            <a:ln>
              <a:noFill/>
            </a:ln>
            <a:effectLst/>
          </c:spPr>
          <c:invertIfNegative val="0"/>
          <c:cat>
            <c:strRef>
              <c:f>Sheet3!$A$7:$A$8</c:f>
              <c:strCache>
                <c:ptCount val="2"/>
                <c:pt idx="0">
                  <c:v>Female</c:v>
                </c:pt>
                <c:pt idx="1">
                  <c:v>Male</c:v>
                </c:pt>
              </c:strCache>
            </c:strRef>
          </c:cat>
          <c:val>
            <c:numRef>
              <c:f>Sheet3!$I$7:$I$8</c:f>
              <c:numCache>
                <c:formatCode>0%</c:formatCode>
                <c:ptCount val="2"/>
                <c:pt idx="0">
                  <c:v>3.1132891323147883E-2</c:v>
                </c:pt>
                <c:pt idx="1">
                  <c:v>3.1934306569343068E-2</c:v>
                </c:pt>
              </c:numCache>
            </c:numRef>
          </c:val>
          <c:extLst>
            <c:ext xmlns:c16="http://schemas.microsoft.com/office/drawing/2014/chart" uri="{C3380CC4-5D6E-409C-BE32-E72D297353CC}">
              <c16:uniqueId val="{00000007-2067-4019-B3AD-E66458798ACC}"/>
            </c:ext>
          </c:extLst>
        </c:ser>
        <c:ser>
          <c:idx val="8"/>
          <c:order val="8"/>
          <c:tx>
            <c:strRef>
              <c:f>Sheet3!$J$6</c:f>
              <c:strCache>
                <c:ptCount val="1"/>
              </c:strCache>
            </c:strRef>
          </c:tx>
          <c:spPr>
            <a:solidFill>
              <a:schemeClr val="accent3">
                <a:lumMod val="60000"/>
              </a:schemeClr>
            </a:solidFill>
            <a:ln>
              <a:noFill/>
            </a:ln>
            <a:effectLst/>
          </c:spPr>
          <c:invertIfNegative val="0"/>
          <c:cat>
            <c:strRef>
              <c:f>Sheet3!$A$7:$A$8</c:f>
              <c:strCache>
                <c:ptCount val="2"/>
                <c:pt idx="0">
                  <c:v>Female</c:v>
                </c:pt>
                <c:pt idx="1">
                  <c:v>Male</c:v>
                </c:pt>
              </c:strCache>
            </c:strRef>
          </c:cat>
          <c:val>
            <c:numRef>
              <c:f>Sheet3!$J$7:$J$8</c:f>
            </c:numRef>
          </c:val>
          <c:extLst>
            <c:ext xmlns:c16="http://schemas.microsoft.com/office/drawing/2014/chart" uri="{C3380CC4-5D6E-409C-BE32-E72D297353CC}">
              <c16:uniqueId val="{00000008-2067-4019-B3AD-E66458798ACC}"/>
            </c:ext>
          </c:extLst>
        </c:ser>
        <c:ser>
          <c:idx val="9"/>
          <c:order val="9"/>
          <c:tx>
            <c:strRef>
              <c:f>Sheet3!$K$6</c:f>
              <c:strCache>
                <c:ptCount val="1"/>
                <c:pt idx="0">
                  <c:v>Unknown</c:v>
                </c:pt>
              </c:strCache>
            </c:strRef>
          </c:tx>
          <c:spPr>
            <a:solidFill>
              <a:schemeClr val="accent4">
                <a:lumMod val="60000"/>
              </a:schemeClr>
            </a:solidFill>
            <a:ln>
              <a:noFill/>
            </a:ln>
            <a:effectLst/>
          </c:spPr>
          <c:invertIfNegative val="0"/>
          <c:cat>
            <c:strRef>
              <c:f>Sheet3!$A$7:$A$8</c:f>
              <c:strCache>
                <c:ptCount val="2"/>
                <c:pt idx="0">
                  <c:v>Female</c:v>
                </c:pt>
                <c:pt idx="1">
                  <c:v>Male</c:v>
                </c:pt>
              </c:strCache>
            </c:strRef>
          </c:cat>
          <c:val>
            <c:numRef>
              <c:f>Sheet3!$K$7:$K$8</c:f>
              <c:numCache>
                <c:formatCode>0%</c:formatCode>
                <c:ptCount val="2"/>
                <c:pt idx="0">
                  <c:v>7.8697030844623816E-2</c:v>
                </c:pt>
                <c:pt idx="1">
                  <c:v>8.3941605839416053E-2</c:v>
                </c:pt>
              </c:numCache>
            </c:numRef>
          </c:val>
          <c:extLst>
            <c:ext xmlns:c16="http://schemas.microsoft.com/office/drawing/2014/chart" uri="{C3380CC4-5D6E-409C-BE32-E72D297353CC}">
              <c16:uniqueId val="{00000009-2067-4019-B3AD-E66458798ACC}"/>
            </c:ext>
          </c:extLst>
        </c:ser>
        <c:ser>
          <c:idx val="10"/>
          <c:order val="10"/>
          <c:tx>
            <c:strRef>
              <c:f>Sheet3!$L$6</c:f>
              <c:strCache>
                <c:ptCount val="1"/>
                <c:pt idx="0">
                  <c:v>White</c:v>
                </c:pt>
              </c:strCache>
            </c:strRef>
          </c:tx>
          <c:spPr>
            <a:solidFill>
              <a:schemeClr val="accent5">
                <a:lumMod val="60000"/>
              </a:schemeClr>
            </a:solidFill>
            <a:ln>
              <a:noFill/>
            </a:ln>
            <a:effectLst/>
          </c:spPr>
          <c:invertIfNegative val="0"/>
          <c:cat>
            <c:strRef>
              <c:f>Sheet3!$A$7:$A$8</c:f>
              <c:strCache>
                <c:ptCount val="2"/>
                <c:pt idx="0">
                  <c:v>Female</c:v>
                </c:pt>
                <c:pt idx="1">
                  <c:v>Male</c:v>
                </c:pt>
              </c:strCache>
            </c:strRef>
          </c:cat>
          <c:val>
            <c:numRef>
              <c:f>Sheet3!$L$7:$L$8</c:f>
            </c:numRef>
          </c:val>
          <c:extLst>
            <c:ext xmlns:c16="http://schemas.microsoft.com/office/drawing/2014/chart" uri="{C3380CC4-5D6E-409C-BE32-E72D297353CC}">
              <c16:uniqueId val="{0000000A-2067-4019-B3AD-E66458798ACC}"/>
            </c:ext>
          </c:extLst>
        </c:ser>
        <c:ser>
          <c:idx val="11"/>
          <c:order val="11"/>
          <c:tx>
            <c:strRef>
              <c:f>Sheet3!$M$6</c:f>
              <c:strCache>
                <c:ptCount val="1"/>
                <c:pt idx="0">
                  <c:v>White</c:v>
                </c:pt>
              </c:strCache>
            </c:strRef>
          </c:tx>
          <c:spPr>
            <a:solidFill>
              <a:schemeClr val="accent6">
                <a:lumMod val="60000"/>
              </a:schemeClr>
            </a:solidFill>
            <a:ln>
              <a:noFill/>
            </a:ln>
            <a:effectLst/>
          </c:spPr>
          <c:invertIfNegative val="0"/>
          <c:cat>
            <c:strRef>
              <c:f>Sheet3!$A$7:$A$8</c:f>
              <c:strCache>
                <c:ptCount val="2"/>
                <c:pt idx="0">
                  <c:v>Female</c:v>
                </c:pt>
                <c:pt idx="1">
                  <c:v>Male</c:v>
                </c:pt>
              </c:strCache>
            </c:strRef>
          </c:cat>
          <c:val>
            <c:numRef>
              <c:f>Sheet3!$M$7:$M$8</c:f>
              <c:numCache>
                <c:formatCode>0%</c:formatCode>
                <c:ptCount val="2"/>
                <c:pt idx="0">
                  <c:v>0.42115883539925053</c:v>
                </c:pt>
                <c:pt idx="1">
                  <c:v>0.55383211678832112</c:v>
                </c:pt>
              </c:numCache>
            </c:numRef>
          </c:val>
          <c:extLst>
            <c:ext xmlns:c16="http://schemas.microsoft.com/office/drawing/2014/chart" uri="{C3380CC4-5D6E-409C-BE32-E72D297353CC}">
              <c16:uniqueId val="{0000000B-2067-4019-B3AD-E66458798ACC}"/>
            </c:ext>
          </c:extLst>
        </c:ser>
        <c:dLbls>
          <c:showLegendKey val="0"/>
          <c:showVal val="0"/>
          <c:showCatName val="0"/>
          <c:showSerName val="0"/>
          <c:showPercent val="0"/>
          <c:showBubbleSize val="0"/>
        </c:dLbls>
        <c:gapWidth val="150"/>
        <c:overlap val="100"/>
        <c:axId val="663904616"/>
        <c:axId val="663910192"/>
      </c:barChart>
      <c:catAx>
        <c:axId val="663904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910192"/>
        <c:crosses val="autoZero"/>
        <c:auto val="1"/>
        <c:lblAlgn val="ctr"/>
        <c:lblOffset val="100"/>
        <c:noMultiLvlLbl val="0"/>
      </c:catAx>
      <c:valAx>
        <c:axId val="6639101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9046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Sheet1!$C$2:$C$3</c:f>
              <c:strCache>
                <c:ptCount val="2"/>
                <c:pt idx="0">
                  <c:v>Council</c:v>
                </c:pt>
              </c:strCache>
            </c:strRef>
          </c:tx>
          <c:spPr>
            <a:solidFill>
              <a:schemeClr val="accent1"/>
            </a:solidFill>
            <a:ln>
              <a:noFill/>
            </a:ln>
            <a:effectLst/>
          </c:spPr>
          <c:invertIfNegative val="0"/>
          <c:cat>
            <c:strRef>
              <c:f>Sheet1!$B$4:$B$5</c:f>
              <c:strCache>
                <c:ptCount val="2"/>
                <c:pt idx="0">
                  <c:v>Male</c:v>
                </c:pt>
                <c:pt idx="1">
                  <c:v>Female</c:v>
                </c:pt>
              </c:strCache>
            </c:strRef>
          </c:cat>
          <c:val>
            <c:numRef>
              <c:f>Sheet1!$C$4:$C$5</c:f>
              <c:numCache>
                <c:formatCode>0%</c:formatCode>
                <c:ptCount val="2"/>
                <c:pt idx="0">
                  <c:v>0.38500000000000001</c:v>
                </c:pt>
                <c:pt idx="1">
                  <c:v>0.61499999999999999</c:v>
                </c:pt>
              </c:numCache>
            </c:numRef>
          </c:val>
          <c:extLst>
            <c:ext xmlns:c16="http://schemas.microsoft.com/office/drawing/2014/chart" uri="{C3380CC4-5D6E-409C-BE32-E72D297353CC}">
              <c16:uniqueId val="{00000000-FB60-4E9D-BCC1-AE4A38178E32}"/>
            </c:ext>
          </c:extLst>
        </c:ser>
        <c:ser>
          <c:idx val="1"/>
          <c:order val="1"/>
          <c:tx>
            <c:strRef>
              <c:f>Sheet1!$D$2:$D$3</c:f>
              <c:strCache>
                <c:ptCount val="2"/>
                <c:pt idx="0">
                  <c:v>Borough</c:v>
                </c:pt>
              </c:strCache>
            </c:strRef>
          </c:tx>
          <c:spPr>
            <a:solidFill>
              <a:schemeClr val="accent2"/>
            </a:solidFill>
            <a:ln>
              <a:noFill/>
            </a:ln>
            <a:effectLst/>
          </c:spPr>
          <c:invertIfNegative val="0"/>
          <c:cat>
            <c:strRef>
              <c:f>Sheet1!$B$4:$B$5</c:f>
              <c:strCache>
                <c:ptCount val="2"/>
                <c:pt idx="0">
                  <c:v>Male</c:v>
                </c:pt>
                <c:pt idx="1">
                  <c:v>Female</c:v>
                </c:pt>
              </c:strCache>
            </c:strRef>
          </c:cat>
          <c:val>
            <c:numRef>
              <c:f>Sheet1!$D$4:$D$5</c:f>
              <c:numCache>
                <c:formatCode>0%</c:formatCode>
                <c:ptCount val="2"/>
                <c:pt idx="0">
                  <c:v>0.50078834209268996</c:v>
                </c:pt>
                <c:pt idx="1">
                  <c:v>0.49921165790731009</c:v>
                </c:pt>
              </c:numCache>
            </c:numRef>
          </c:val>
          <c:extLst>
            <c:ext xmlns:c16="http://schemas.microsoft.com/office/drawing/2014/chart" uri="{C3380CC4-5D6E-409C-BE32-E72D297353CC}">
              <c16:uniqueId val="{00000001-FB60-4E9D-BCC1-AE4A38178E32}"/>
            </c:ext>
          </c:extLst>
        </c:ser>
        <c:dLbls>
          <c:showLegendKey val="0"/>
          <c:showVal val="0"/>
          <c:showCatName val="0"/>
          <c:showSerName val="0"/>
          <c:showPercent val="0"/>
          <c:showBubbleSize val="0"/>
        </c:dLbls>
        <c:gapWidth val="182"/>
        <c:axId val="662725848"/>
        <c:axId val="662726176"/>
      </c:barChart>
      <c:catAx>
        <c:axId val="662725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2726176"/>
        <c:crosses val="autoZero"/>
        <c:auto val="1"/>
        <c:lblAlgn val="ctr"/>
        <c:lblOffset val="100"/>
        <c:noMultiLvlLbl val="0"/>
      </c:catAx>
      <c:valAx>
        <c:axId val="6627261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2725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Sheet2!$B$2</c:f>
              <c:strCache>
                <c:ptCount val="1"/>
                <c:pt idx="0">
                  <c:v>Council</c:v>
                </c:pt>
              </c:strCache>
            </c:strRef>
          </c:tx>
          <c:spPr>
            <a:solidFill>
              <a:schemeClr val="accent1"/>
            </a:solidFill>
            <a:ln>
              <a:noFill/>
            </a:ln>
            <a:effectLst/>
          </c:spPr>
          <c:invertIfNegative val="0"/>
          <c:cat>
            <c:strRef>
              <c:f>Sheet2!$A$3:$A$13</c:f>
              <c:strCache>
                <c:ptCount val="11"/>
                <c:pt idx="0">
                  <c:v>Christianity</c:v>
                </c:pt>
                <c:pt idx="1">
                  <c:v>Hinduism</c:v>
                </c:pt>
                <c:pt idx="2">
                  <c:v>Islam</c:v>
                </c:pt>
                <c:pt idx="3">
                  <c:v>Judaism</c:v>
                </c:pt>
                <c:pt idx="4">
                  <c:v>Jainism</c:v>
                </c:pt>
                <c:pt idx="5">
                  <c:v>Sikh</c:v>
                </c:pt>
                <c:pt idx="6">
                  <c:v>Buddhism</c:v>
                </c:pt>
                <c:pt idx="7">
                  <c:v>Zoroastrian</c:v>
                </c:pt>
                <c:pt idx="8">
                  <c:v>Other</c:v>
                </c:pt>
                <c:pt idx="9">
                  <c:v>No Religion/Atheist</c:v>
                </c:pt>
                <c:pt idx="10">
                  <c:v>Unknown</c:v>
                </c:pt>
              </c:strCache>
            </c:strRef>
          </c:cat>
          <c:val>
            <c:numRef>
              <c:f>Sheet2!$B$3:$B$13</c:f>
              <c:numCache>
                <c:formatCode>0%</c:formatCode>
                <c:ptCount val="11"/>
                <c:pt idx="0">
                  <c:v>0.23212536728697356</c:v>
                </c:pt>
                <c:pt idx="1">
                  <c:v>7.4926542605288929E-2</c:v>
                </c:pt>
                <c:pt idx="2">
                  <c:v>4.4564152791380998E-2</c:v>
                </c:pt>
                <c:pt idx="3">
                  <c:v>5.3868756121449556E-3</c:v>
                </c:pt>
                <c:pt idx="4">
                  <c:v>3.9177277179236044E-3</c:v>
                </c:pt>
                <c:pt idx="5">
                  <c:v>8.8148873653281102E-3</c:v>
                </c:pt>
                <c:pt idx="6">
                  <c:v>4.8971596474045058E-3</c:v>
                </c:pt>
                <c:pt idx="7">
                  <c:v>4.8971596474045055E-4</c:v>
                </c:pt>
                <c:pt idx="8">
                  <c:v>2.6934378060724781E-2</c:v>
                </c:pt>
                <c:pt idx="9">
                  <c:v>9.0107737512242894E-2</c:v>
                </c:pt>
                <c:pt idx="10">
                  <c:v>0.50783545543584718</c:v>
                </c:pt>
              </c:numCache>
            </c:numRef>
          </c:val>
          <c:extLst>
            <c:ext xmlns:c16="http://schemas.microsoft.com/office/drawing/2014/chart" uri="{C3380CC4-5D6E-409C-BE32-E72D297353CC}">
              <c16:uniqueId val="{00000000-2A74-4527-85AD-AC079C4D52E5}"/>
            </c:ext>
          </c:extLst>
        </c:ser>
        <c:ser>
          <c:idx val="1"/>
          <c:order val="1"/>
          <c:tx>
            <c:strRef>
              <c:f>Sheet2!$C$2</c:f>
              <c:strCache>
                <c:ptCount val="1"/>
                <c:pt idx="0">
                  <c:v>Borough</c:v>
                </c:pt>
              </c:strCache>
            </c:strRef>
          </c:tx>
          <c:spPr>
            <a:solidFill>
              <a:schemeClr val="accent2"/>
            </a:solidFill>
            <a:ln>
              <a:noFill/>
            </a:ln>
            <a:effectLst/>
          </c:spPr>
          <c:invertIfNegative val="0"/>
          <c:cat>
            <c:strRef>
              <c:f>Sheet2!$A$3:$A$13</c:f>
              <c:strCache>
                <c:ptCount val="11"/>
                <c:pt idx="0">
                  <c:v>Christianity</c:v>
                </c:pt>
                <c:pt idx="1">
                  <c:v>Hinduism</c:v>
                </c:pt>
                <c:pt idx="2">
                  <c:v>Islam</c:v>
                </c:pt>
                <c:pt idx="3">
                  <c:v>Judaism</c:v>
                </c:pt>
                <c:pt idx="4">
                  <c:v>Jainism</c:v>
                </c:pt>
                <c:pt idx="5">
                  <c:v>Sikh</c:v>
                </c:pt>
                <c:pt idx="6">
                  <c:v>Buddhism</c:v>
                </c:pt>
                <c:pt idx="7">
                  <c:v>Zoroastrian</c:v>
                </c:pt>
                <c:pt idx="8">
                  <c:v>Other</c:v>
                </c:pt>
                <c:pt idx="9">
                  <c:v>No Religion/Atheist</c:v>
                </c:pt>
                <c:pt idx="10">
                  <c:v>Unknown</c:v>
                </c:pt>
              </c:strCache>
            </c:strRef>
          </c:cat>
          <c:val>
            <c:numRef>
              <c:f>Sheet2!$C$3:$C$13</c:f>
              <c:numCache>
                <c:formatCode>0%</c:formatCode>
                <c:ptCount val="11"/>
                <c:pt idx="0">
                  <c:v>0.37</c:v>
                </c:pt>
                <c:pt idx="1">
                  <c:v>0.28000000000000003</c:v>
                </c:pt>
                <c:pt idx="2">
                  <c:v>0.12</c:v>
                </c:pt>
                <c:pt idx="3">
                  <c:v>0.03</c:v>
                </c:pt>
                <c:pt idx="4">
                  <c:v>0</c:v>
                </c:pt>
                <c:pt idx="5">
                  <c:v>0.02</c:v>
                </c:pt>
                <c:pt idx="6">
                  <c:v>0.01</c:v>
                </c:pt>
                <c:pt idx="7">
                  <c:v>0</c:v>
                </c:pt>
                <c:pt idx="8">
                  <c:v>0.05</c:v>
                </c:pt>
                <c:pt idx="9">
                  <c:v>0.13</c:v>
                </c:pt>
                <c:pt idx="10">
                  <c:v>0</c:v>
                </c:pt>
              </c:numCache>
            </c:numRef>
          </c:val>
          <c:extLst>
            <c:ext xmlns:c16="http://schemas.microsoft.com/office/drawing/2014/chart" uri="{C3380CC4-5D6E-409C-BE32-E72D297353CC}">
              <c16:uniqueId val="{00000001-2A74-4527-85AD-AC079C4D52E5}"/>
            </c:ext>
          </c:extLst>
        </c:ser>
        <c:dLbls>
          <c:showLegendKey val="0"/>
          <c:showVal val="0"/>
          <c:showCatName val="0"/>
          <c:showSerName val="0"/>
          <c:showPercent val="0"/>
          <c:showBubbleSize val="0"/>
        </c:dLbls>
        <c:gapWidth val="182"/>
        <c:axId val="480755896"/>
        <c:axId val="480756880"/>
      </c:barChart>
      <c:catAx>
        <c:axId val="480755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756880"/>
        <c:crosses val="autoZero"/>
        <c:auto val="1"/>
        <c:lblAlgn val="ctr"/>
        <c:lblOffset val="100"/>
        <c:noMultiLvlLbl val="0"/>
      </c:catAx>
      <c:valAx>
        <c:axId val="4807568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07558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Sexual orientation - Council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SexualOrient!$C$21</c:f>
              <c:strCache>
                <c:ptCount val="1"/>
                <c:pt idx="0">
                  <c:v>Council</c:v>
                </c:pt>
              </c:strCache>
            </c:strRef>
          </c:tx>
          <c:spPr>
            <a:solidFill>
              <a:schemeClr val="accent1"/>
            </a:solidFill>
            <a:ln>
              <a:noFill/>
            </a:ln>
            <a:effectLst/>
          </c:spPr>
          <c:invertIfNegative val="0"/>
          <c:cat>
            <c:strRef>
              <c:f>SexualOrient!$B$22:$B$25</c:f>
              <c:strCache>
                <c:ptCount val="4"/>
                <c:pt idx="0">
                  <c:v>Heterosexual/Straight</c:v>
                </c:pt>
                <c:pt idx="1">
                  <c:v>LGB/other</c:v>
                </c:pt>
                <c:pt idx="2">
                  <c:v>Prefer not to say</c:v>
                </c:pt>
                <c:pt idx="3">
                  <c:v>Unknown</c:v>
                </c:pt>
              </c:strCache>
            </c:strRef>
          </c:cat>
          <c:val>
            <c:numRef>
              <c:f>SexualOrient!$C$22:$C$25</c:f>
              <c:numCache>
                <c:formatCode>0.0%;[Red]\-0.0%;\-;</c:formatCode>
                <c:ptCount val="4"/>
                <c:pt idx="0">
                  <c:v>0.47502448579823703</c:v>
                </c:pt>
                <c:pt idx="1">
                  <c:v>1.0999999999999999E-2</c:v>
                </c:pt>
                <c:pt idx="2">
                  <c:v>2.1547502448579822E-2</c:v>
                </c:pt>
                <c:pt idx="3">
                  <c:v>0.49265426052889322</c:v>
                </c:pt>
              </c:numCache>
            </c:numRef>
          </c:val>
          <c:extLst>
            <c:ext xmlns:c16="http://schemas.microsoft.com/office/drawing/2014/chart" uri="{C3380CC4-5D6E-409C-BE32-E72D297353CC}">
              <c16:uniqueId val="{00000000-AABF-45C9-BA08-F4986C021DAB}"/>
            </c:ext>
          </c:extLst>
        </c:ser>
        <c:ser>
          <c:idx val="1"/>
          <c:order val="1"/>
          <c:tx>
            <c:strRef>
              <c:f>SexualOrient!$D$21</c:f>
              <c:strCache>
                <c:ptCount val="1"/>
                <c:pt idx="0">
                  <c:v>London</c:v>
                </c:pt>
              </c:strCache>
            </c:strRef>
          </c:tx>
          <c:spPr>
            <a:solidFill>
              <a:schemeClr val="accent2"/>
            </a:solidFill>
            <a:ln>
              <a:noFill/>
            </a:ln>
            <a:effectLst/>
          </c:spPr>
          <c:invertIfNegative val="0"/>
          <c:cat>
            <c:strRef>
              <c:f>SexualOrient!$B$22:$B$25</c:f>
              <c:strCache>
                <c:ptCount val="4"/>
                <c:pt idx="0">
                  <c:v>Heterosexual/Straight</c:v>
                </c:pt>
                <c:pt idx="1">
                  <c:v>LGB/other</c:v>
                </c:pt>
                <c:pt idx="2">
                  <c:v>Prefer not to say</c:v>
                </c:pt>
                <c:pt idx="3">
                  <c:v>Unknown</c:v>
                </c:pt>
              </c:strCache>
            </c:strRef>
          </c:cat>
          <c:val>
            <c:numRef>
              <c:f>SexualOrient!$D$22:$D$25</c:f>
              <c:numCache>
                <c:formatCode>0.0%</c:formatCode>
                <c:ptCount val="4"/>
                <c:pt idx="0">
                  <c:v>0.88900000000000001</c:v>
                </c:pt>
                <c:pt idx="1">
                  <c:v>4.4999999999999998E-2</c:v>
                </c:pt>
                <c:pt idx="3">
                  <c:v>6.5000000000000002E-2</c:v>
                </c:pt>
              </c:numCache>
            </c:numRef>
          </c:val>
          <c:extLst>
            <c:ext xmlns:c16="http://schemas.microsoft.com/office/drawing/2014/chart" uri="{C3380CC4-5D6E-409C-BE32-E72D297353CC}">
              <c16:uniqueId val="{00000001-AABF-45C9-BA08-F4986C021DAB}"/>
            </c:ext>
          </c:extLst>
        </c:ser>
        <c:dLbls>
          <c:showLegendKey val="0"/>
          <c:showVal val="0"/>
          <c:showCatName val="0"/>
          <c:showSerName val="0"/>
          <c:showPercent val="0"/>
          <c:showBubbleSize val="0"/>
        </c:dLbls>
        <c:gapWidth val="182"/>
        <c:axId val="737922856"/>
        <c:axId val="737923184"/>
      </c:barChart>
      <c:catAx>
        <c:axId val="737922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7923184"/>
        <c:crosses val="autoZero"/>
        <c:auto val="1"/>
        <c:lblAlgn val="ctr"/>
        <c:lblOffset val="100"/>
        <c:noMultiLvlLbl val="0"/>
      </c:catAx>
      <c:valAx>
        <c:axId val="737923184"/>
        <c:scaling>
          <c:orientation val="minMax"/>
        </c:scaling>
        <c:delete val="0"/>
        <c:axPos val="b"/>
        <c:majorGridlines>
          <c:spPr>
            <a:ln w="9525" cap="flat" cmpd="sng" algn="ctr">
              <a:solidFill>
                <a:schemeClr val="tx1">
                  <a:lumMod val="15000"/>
                  <a:lumOff val="85000"/>
                </a:schemeClr>
              </a:solidFill>
              <a:round/>
            </a:ln>
            <a:effectLst/>
          </c:spPr>
        </c:majorGridlines>
        <c:numFmt formatCode="0.0%;[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792285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Maternity</a:t>
            </a:r>
            <a:r>
              <a:rPr lang="en-US" baseline="0"/>
              <a:t> Returners </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Sheet1!$C$14</c:f>
              <c:strCache>
                <c:ptCount val="1"/>
                <c:pt idx="0">
                  <c:v>Percentage </c:v>
                </c:pt>
              </c:strCache>
            </c:strRef>
          </c:tx>
          <c:spPr>
            <a:solidFill>
              <a:schemeClr val="accent1"/>
            </a:solidFill>
            <a:ln>
              <a:noFill/>
            </a:ln>
            <a:effectLst/>
          </c:spPr>
          <c:invertIfNegative val="0"/>
          <c:cat>
            <c:strRef>
              <c:f>Sheet1!$D$13:$F$13</c:f>
              <c:strCache>
                <c:ptCount val="3"/>
                <c:pt idx="0">
                  <c:v>Returned to work &amp; stayed beyond 4 months</c:v>
                </c:pt>
                <c:pt idx="1">
                  <c:v>Returned but left within 4 months</c:v>
                </c:pt>
                <c:pt idx="2">
                  <c:v>Did not return at all</c:v>
                </c:pt>
              </c:strCache>
            </c:strRef>
          </c:cat>
          <c:val>
            <c:numRef>
              <c:f>Sheet1!$D$14:$F$14</c:f>
              <c:numCache>
                <c:formatCode>0%</c:formatCode>
                <c:ptCount val="3"/>
                <c:pt idx="0">
                  <c:v>0.77659574468085102</c:v>
                </c:pt>
                <c:pt idx="1">
                  <c:v>8.5106382978723402E-2</c:v>
                </c:pt>
                <c:pt idx="2">
                  <c:v>0.13829787234042554</c:v>
                </c:pt>
              </c:numCache>
            </c:numRef>
          </c:val>
          <c:extLst>
            <c:ext xmlns:c16="http://schemas.microsoft.com/office/drawing/2014/chart" uri="{C3380CC4-5D6E-409C-BE32-E72D297353CC}">
              <c16:uniqueId val="{00000000-230D-4284-A2A6-D4FA7E45D248}"/>
            </c:ext>
          </c:extLst>
        </c:ser>
        <c:dLbls>
          <c:showLegendKey val="0"/>
          <c:showVal val="0"/>
          <c:showCatName val="0"/>
          <c:showSerName val="0"/>
          <c:showPercent val="0"/>
          <c:showBubbleSize val="0"/>
        </c:dLbls>
        <c:gapWidth val="150"/>
        <c:overlap val="100"/>
        <c:axId val="776486360"/>
        <c:axId val="776479800"/>
      </c:barChart>
      <c:catAx>
        <c:axId val="77648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6479800"/>
        <c:crosses val="autoZero"/>
        <c:auto val="1"/>
        <c:lblAlgn val="ctr"/>
        <c:lblOffset val="100"/>
        <c:noMultiLvlLbl val="0"/>
      </c:catAx>
      <c:valAx>
        <c:axId val="776479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64863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B7DEBD-E8EF-4EE5-B065-8E4DE04617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EF3A1C2E-63B7-4561-9F83-6171094FE31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E18910C9-0537-4AB9-90A0-2471B1108274}" type="datetimeFigureOut">
              <a:rPr lang="en-GB"/>
              <a:pPr>
                <a:defRPr/>
              </a:pPr>
              <a:t>13/01/22</a:t>
            </a:fld>
            <a:endParaRPr lang="en-GB"/>
          </a:p>
        </p:txBody>
      </p:sp>
      <p:sp>
        <p:nvSpPr>
          <p:cNvPr id="4" name="Slide Image Placeholder 3">
            <a:extLst>
              <a:ext uri="{FF2B5EF4-FFF2-40B4-BE49-F238E27FC236}">
                <a16:creationId xmlns:a16="http://schemas.microsoft.com/office/drawing/2014/main" id="{DD676D22-3F2B-47BC-8E4A-EE0136C6A5C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4EFD281B-1054-4996-8928-3FEE48B2799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75711CC0-CD4B-47B8-BBA4-EEC64C32FFF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B3F69F0E-23E0-43B7-B7AF-BFF1F02C1AE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83497C0F-E13A-4E24-81B1-0FCA3224AF3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83497C0F-E13A-4E24-81B1-0FCA3224AF30}" type="slidenum">
              <a:rPr lang="en-GB" smtClean="0"/>
              <a:pPr>
                <a:defRPr/>
              </a:pPr>
              <a:t>1</a:t>
            </a:fld>
            <a:endParaRPr lang="en-GB"/>
          </a:p>
        </p:txBody>
      </p:sp>
    </p:spTree>
    <p:extLst>
      <p:ext uri="{BB962C8B-B14F-4D97-AF65-F5344CB8AC3E}">
        <p14:creationId xmlns:p14="http://schemas.microsoft.com/office/powerpoint/2010/main" val="282988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10</a:t>
            </a:fld>
            <a:endParaRPr lang="en-GB" altLang="en-US"/>
          </a:p>
        </p:txBody>
      </p:sp>
    </p:spTree>
    <p:extLst>
      <p:ext uri="{BB962C8B-B14F-4D97-AF65-F5344CB8AC3E}">
        <p14:creationId xmlns:p14="http://schemas.microsoft.com/office/powerpoint/2010/main" val="334338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11</a:t>
            </a:fld>
            <a:endParaRPr lang="en-GB" altLang="en-US"/>
          </a:p>
        </p:txBody>
      </p:sp>
    </p:spTree>
    <p:extLst>
      <p:ext uri="{BB962C8B-B14F-4D97-AF65-F5344CB8AC3E}">
        <p14:creationId xmlns:p14="http://schemas.microsoft.com/office/powerpoint/2010/main" val="1915045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12</a:t>
            </a:fld>
            <a:endParaRPr lang="en-GB" altLang="en-US"/>
          </a:p>
        </p:txBody>
      </p:sp>
    </p:spTree>
    <p:extLst>
      <p:ext uri="{BB962C8B-B14F-4D97-AF65-F5344CB8AC3E}">
        <p14:creationId xmlns:p14="http://schemas.microsoft.com/office/powerpoint/2010/main" val="1965348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2</a:t>
            </a:fld>
            <a:endParaRPr lang="en-GB" altLang="en-US"/>
          </a:p>
        </p:txBody>
      </p:sp>
    </p:spTree>
    <p:extLst>
      <p:ext uri="{BB962C8B-B14F-4D97-AF65-F5344CB8AC3E}">
        <p14:creationId xmlns:p14="http://schemas.microsoft.com/office/powerpoint/2010/main" val="1205968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3</a:t>
            </a:fld>
            <a:endParaRPr lang="en-GB" altLang="en-US"/>
          </a:p>
        </p:txBody>
      </p:sp>
    </p:spTree>
    <p:extLst>
      <p:ext uri="{BB962C8B-B14F-4D97-AF65-F5344CB8AC3E}">
        <p14:creationId xmlns:p14="http://schemas.microsoft.com/office/powerpoint/2010/main" val="390191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4</a:t>
            </a:fld>
            <a:endParaRPr lang="en-GB" altLang="en-US"/>
          </a:p>
        </p:txBody>
      </p:sp>
    </p:spTree>
    <p:extLst>
      <p:ext uri="{BB962C8B-B14F-4D97-AF65-F5344CB8AC3E}">
        <p14:creationId xmlns:p14="http://schemas.microsoft.com/office/powerpoint/2010/main" val="2671207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5</a:t>
            </a:fld>
            <a:endParaRPr lang="en-GB" altLang="en-US"/>
          </a:p>
        </p:txBody>
      </p:sp>
    </p:spTree>
    <p:extLst>
      <p:ext uri="{BB962C8B-B14F-4D97-AF65-F5344CB8AC3E}">
        <p14:creationId xmlns:p14="http://schemas.microsoft.com/office/powerpoint/2010/main" val="186251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6</a:t>
            </a:fld>
            <a:endParaRPr lang="en-GB" altLang="en-US"/>
          </a:p>
        </p:txBody>
      </p:sp>
    </p:spTree>
    <p:extLst>
      <p:ext uri="{BB962C8B-B14F-4D97-AF65-F5344CB8AC3E}">
        <p14:creationId xmlns:p14="http://schemas.microsoft.com/office/powerpoint/2010/main" val="2968641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7</a:t>
            </a:fld>
            <a:endParaRPr lang="en-GB" altLang="en-US"/>
          </a:p>
        </p:txBody>
      </p:sp>
    </p:spTree>
    <p:extLst>
      <p:ext uri="{BB962C8B-B14F-4D97-AF65-F5344CB8AC3E}">
        <p14:creationId xmlns:p14="http://schemas.microsoft.com/office/powerpoint/2010/main" val="1562211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8</a:t>
            </a:fld>
            <a:endParaRPr lang="en-GB" altLang="en-US"/>
          </a:p>
        </p:txBody>
      </p:sp>
    </p:spTree>
    <p:extLst>
      <p:ext uri="{BB962C8B-B14F-4D97-AF65-F5344CB8AC3E}">
        <p14:creationId xmlns:p14="http://schemas.microsoft.com/office/powerpoint/2010/main" val="4185937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C85F600-11EA-49FF-B934-FAED8F92C7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9F417CC-D184-40D6-B8DB-403DAAA76C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7172" name="Slide Number Placeholder 3">
            <a:extLst>
              <a:ext uri="{FF2B5EF4-FFF2-40B4-BE49-F238E27FC236}">
                <a16:creationId xmlns:a16="http://schemas.microsoft.com/office/drawing/2014/main" id="{D3775CCD-A809-4306-B441-F758170C35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BE662-BDE8-4152-87BA-0CB1180DEEEF}" type="slidenum">
              <a:rPr lang="en-GB" altLang="en-US" smtClean="0"/>
              <a:pPr/>
              <a:t>9</a:t>
            </a:fld>
            <a:endParaRPr lang="en-GB" altLang="en-US"/>
          </a:p>
        </p:txBody>
      </p:sp>
    </p:spTree>
    <p:extLst>
      <p:ext uri="{BB962C8B-B14F-4D97-AF65-F5344CB8AC3E}">
        <p14:creationId xmlns:p14="http://schemas.microsoft.com/office/powerpoint/2010/main" val="417022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75CC56E-44E5-45CD-90BE-911913A2007D}"/>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CFB2F59F-96E9-4D2C-BAE0-9F019779D1C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E4769C49-78F7-4124-93C7-455BFE74A38D}"/>
              </a:ext>
            </a:extLst>
          </p:cNvPr>
          <p:cNvSpPr>
            <a:spLocks noGrp="1" noChangeArrowheads="1"/>
          </p:cNvSpPr>
          <p:nvPr>
            <p:ph type="sldNum" sz="quarter" idx="12"/>
          </p:nvPr>
        </p:nvSpPr>
        <p:spPr>
          <a:ln/>
        </p:spPr>
        <p:txBody>
          <a:bodyPr/>
          <a:lstStyle>
            <a:lvl1pPr>
              <a:defRPr/>
            </a:lvl1pPr>
          </a:lstStyle>
          <a:p>
            <a:pPr>
              <a:defRPr/>
            </a:pPr>
            <a:fld id="{B7C9F279-DAB7-47FA-A644-2C22A20C370D}" type="slidenum">
              <a:rPr lang="en-GB" altLang="en-US"/>
              <a:pPr>
                <a:defRPr/>
              </a:pPr>
              <a:t>‹#›</a:t>
            </a:fld>
            <a:endParaRPr lang="en-GB" altLang="en-US"/>
          </a:p>
        </p:txBody>
      </p:sp>
    </p:spTree>
    <p:extLst>
      <p:ext uri="{BB962C8B-B14F-4D97-AF65-F5344CB8AC3E}">
        <p14:creationId xmlns:p14="http://schemas.microsoft.com/office/powerpoint/2010/main" val="58768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6E92642-5C4F-4991-9A18-D2CADDFF18F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C81D5845-8621-45BC-8EA7-4AF95D9D0CAA}"/>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03AFFFC6-3AB6-4166-BE78-4350A776B537}"/>
              </a:ext>
            </a:extLst>
          </p:cNvPr>
          <p:cNvSpPr>
            <a:spLocks noGrp="1" noChangeArrowheads="1"/>
          </p:cNvSpPr>
          <p:nvPr>
            <p:ph type="sldNum" sz="quarter" idx="12"/>
          </p:nvPr>
        </p:nvSpPr>
        <p:spPr>
          <a:ln/>
        </p:spPr>
        <p:txBody>
          <a:bodyPr/>
          <a:lstStyle>
            <a:lvl1pPr>
              <a:defRPr/>
            </a:lvl1pPr>
          </a:lstStyle>
          <a:p>
            <a:pPr>
              <a:defRPr/>
            </a:pPr>
            <a:fld id="{308C1F66-7C2A-488E-BC08-AC65E8EEC726}" type="slidenum">
              <a:rPr lang="en-GB" altLang="en-US"/>
              <a:pPr>
                <a:defRPr/>
              </a:pPr>
              <a:t>‹#›</a:t>
            </a:fld>
            <a:endParaRPr lang="en-GB" altLang="en-US"/>
          </a:p>
        </p:txBody>
      </p:sp>
    </p:spTree>
    <p:extLst>
      <p:ext uri="{BB962C8B-B14F-4D97-AF65-F5344CB8AC3E}">
        <p14:creationId xmlns:p14="http://schemas.microsoft.com/office/powerpoint/2010/main" val="35979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5088" y="0"/>
            <a:ext cx="2138362"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6262688"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E8118D4-DC12-4EAB-A0F9-A21D1D75708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94500B7-BBE5-4A4C-830F-6609BE01B5A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14818782-126D-406A-AB2B-5E4FF4189765}"/>
              </a:ext>
            </a:extLst>
          </p:cNvPr>
          <p:cNvSpPr>
            <a:spLocks noGrp="1" noChangeArrowheads="1"/>
          </p:cNvSpPr>
          <p:nvPr>
            <p:ph type="sldNum" sz="quarter" idx="12"/>
          </p:nvPr>
        </p:nvSpPr>
        <p:spPr>
          <a:ln/>
        </p:spPr>
        <p:txBody>
          <a:bodyPr/>
          <a:lstStyle>
            <a:lvl1pPr>
              <a:defRPr/>
            </a:lvl1pPr>
          </a:lstStyle>
          <a:p>
            <a:pPr>
              <a:defRPr/>
            </a:pPr>
            <a:fld id="{4E6C168B-D7B4-49CE-A2C7-6BE8D9896390}" type="slidenum">
              <a:rPr lang="en-GB" altLang="en-US"/>
              <a:pPr>
                <a:defRPr/>
              </a:pPr>
              <a:t>‹#›</a:t>
            </a:fld>
            <a:endParaRPr lang="en-GB" altLang="en-US"/>
          </a:p>
        </p:txBody>
      </p:sp>
    </p:spTree>
    <p:extLst>
      <p:ext uri="{BB962C8B-B14F-4D97-AF65-F5344CB8AC3E}">
        <p14:creationId xmlns:p14="http://schemas.microsoft.com/office/powerpoint/2010/main" val="334605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F66BD78-5928-4D4A-B1E4-23C236347BF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598D9B15-7199-42E2-89BA-0DC86790ABBE}"/>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2A426E4-1003-43FD-A9D2-8CF4043865C2}"/>
              </a:ext>
            </a:extLst>
          </p:cNvPr>
          <p:cNvSpPr>
            <a:spLocks noGrp="1" noChangeArrowheads="1"/>
          </p:cNvSpPr>
          <p:nvPr>
            <p:ph type="sldNum" sz="quarter" idx="12"/>
          </p:nvPr>
        </p:nvSpPr>
        <p:spPr>
          <a:ln/>
        </p:spPr>
        <p:txBody>
          <a:bodyPr/>
          <a:lstStyle>
            <a:lvl1pPr>
              <a:defRPr/>
            </a:lvl1pPr>
          </a:lstStyle>
          <a:p>
            <a:pPr>
              <a:defRPr/>
            </a:pPr>
            <a:fld id="{D0BD2968-9B77-4E35-8997-93745B6412CE}" type="slidenum">
              <a:rPr lang="en-GB" altLang="en-US"/>
              <a:pPr>
                <a:defRPr/>
              </a:pPr>
              <a:t>‹#›</a:t>
            </a:fld>
            <a:endParaRPr lang="en-GB" altLang="en-US"/>
          </a:p>
        </p:txBody>
      </p:sp>
    </p:spTree>
    <p:extLst>
      <p:ext uri="{BB962C8B-B14F-4D97-AF65-F5344CB8AC3E}">
        <p14:creationId xmlns:p14="http://schemas.microsoft.com/office/powerpoint/2010/main" val="383073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12C5DCD-97FD-4298-9F9D-0E4702FB115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F16CE16C-4155-4E96-85F0-CA11BED56815}"/>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B4367A58-8DD1-4997-9961-9C85583EDFE5}"/>
              </a:ext>
            </a:extLst>
          </p:cNvPr>
          <p:cNvSpPr>
            <a:spLocks noGrp="1" noChangeArrowheads="1"/>
          </p:cNvSpPr>
          <p:nvPr>
            <p:ph type="sldNum" sz="quarter" idx="12"/>
          </p:nvPr>
        </p:nvSpPr>
        <p:spPr>
          <a:ln/>
        </p:spPr>
        <p:txBody>
          <a:bodyPr/>
          <a:lstStyle>
            <a:lvl1pPr>
              <a:defRPr/>
            </a:lvl1pPr>
          </a:lstStyle>
          <a:p>
            <a:pPr>
              <a:defRPr/>
            </a:pPr>
            <a:fld id="{C028F2C0-0E84-44B1-8855-DF760DCFF0B9}" type="slidenum">
              <a:rPr lang="en-GB" altLang="en-US"/>
              <a:pPr>
                <a:defRPr/>
              </a:pPr>
              <a:t>‹#›</a:t>
            </a:fld>
            <a:endParaRPr lang="en-GB" altLang="en-US"/>
          </a:p>
        </p:txBody>
      </p:sp>
    </p:spTree>
    <p:extLst>
      <p:ext uri="{BB962C8B-B14F-4D97-AF65-F5344CB8AC3E}">
        <p14:creationId xmlns:p14="http://schemas.microsoft.com/office/powerpoint/2010/main" val="351433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148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225CB72-543F-4C78-A8EF-161934F80D57}"/>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65C344FC-12D3-4D6A-8EB2-70F70100066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BC0C64E1-76B0-41F7-AA6D-6EC50F01D41A}"/>
              </a:ext>
            </a:extLst>
          </p:cNvPr>
          <p:cNvSpPr>
            <a:spLocks noGrp="1" noChangeArrowheads="1"/>
          </p:cNvSpPr>
          <p:nvPr>
            <p:ph type="sldNum" sz="quarter" idx="12"/>
          </p:nvPr>
        </p:nvSpPr>
        <p:spPr>
          <a:ln/>
        </p:spPr>
        <p:txBody>
          <a:bodyPr/>
          <a:lstStyle>
            <a:lvl1pPr>
              <a:defRPr/>
            </a:lvl1pPr>
          </a:lstStyle>
          <a:p>
            <a:pPr>
              <a:defRPr/>
            </a:pPr>
            <a:fld id="{DEA9B7A1-1983-493F-B45A-E8ED3E47F3C8}" type="slidenum">
              <a:rPr lang="en-GB" altLang="en-US"/>
              <a:pPr>
                <a:defRPr/>
              </a:pPr>
              <a:t>‹#›</a:t>
            </a:fld>
            <a:endParaRPr lang="en-GB" altLang="en-US"/>
          </a:p>
        </p:txBody>
      </p:sp>
    </p:spTree>
    <p:extLst>
      <p:ext uri="{BB962C8B-B14F-4D97-AF65-F5344CB8AC3E}">
        <p14:creationId xmlns:p14="http://schemas.microsoft.com/office/powerpoint/2010/main" val="61584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2A21ECF-B1B1-4482-BBC7-5F7D0F865D96}"/>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E8354DE7-F61C-46DF-B51D-D09BE0A8245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4564BA2D-1CAF-4A64-9C44-B5C7B5F76D02}"/>
              </a:ext>
            </a:extLst>
          </p:cNvPr>
          <p:cNvSpPr>
            <a:spLocks noGrp="1" noChangeArrowheads="1"/>
          </p:cNvSpPr>
          <p:nvPr>
            <p:ph type="sldNum" sz="quarter" idx="12"/>
          </p:nvPr>
        </p:nvSpPr>
        <p:spPr>
          <a:ln/>
        </p:spPr>
        <p:txBody>
          <a:bodyPr/>
          <a:lstStyle>
            <a:lvl1pPr>
              <a:defRPr/>
            </a:lvl1pPr>
          </a:lstStyle>
          <a:p>
            <a:pPr>
              <a:defRPr/>
            </a:pPr>
            <a:fld id="{8FAD7AEB-DC4B-4E16-B215-25D4DB5133E9}" type="slidenum">
              <a:rPr lang="en-GB" altLang="en-US"/>
              <a:pPr>
                <a:defRPr/>
              </a:pPr>
              <a:t>‹#›</a:t>
            </a:fld>
            <a:endParaRPr lang="en-GB" altLang="en-US"/>
          </a:p>
        </p:txBody>
      </p:sp>
    </p:spTree>
    <p:extLst>
      <p:ext uri="{BB962C8B-B14F-4D97-AF65-F5344CB8AC3E}">
        <p14:creationId xmlns:p14="http://schemas.microsoft.com/office/powerpoint/2010/main" val="121502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1496B18-9531-4ABF-A13C-73B82EF30B6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F02CB032-DB7D-456D-9049-B766FAB3C6E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3185C2E7-F192-4846-96CD-B7CBC4D6D69B}"/>
              </a:ext>
            </a:extLst>
          </p:cNvPr>
          <p:cNvSpPr>
            <a:spLocks noGrp="1" noChangeArrowheads="1"/>
          </p:cNvSpPr>
          <p:nvPr>
            <p:ph type="sldNum" sz="quarter" idx="12"/>
          </p:nvPr>
        </p:nvSpPr>
        <p:spPr>
          <a:ln/>
        </p:spPr>
        <p:txBody>
          <a:bodyPr/>
          <a:lstStyle>
            <a:lvl1pPr>
              <a:defRPr/>
            </a:lvl1pPr>
          </a:lstStyle>
          <a:p>
            <a:pPr>
              <a:defRPr/>
            </a:pPr>
            <a:fld id="{A5B28BE9-6DB4-413A-8FB5-A3BD6654608F}" type="slidenum">
              <a:rPr lang="en-GB" altLang="en-US"/>
              <a:pPr>
                <a:defRPr/>
              </a:pPr>
              <a:t>‹#›</a:t>
            </a:fld>
            <a:endParaRPr lang="en-GB" altLang="en-US"/>
          </a:p>
        </p:txBody>
      </p:sp>
    </p:spTree>
    <p:extLst>
      <p:ext uri="{BB962C8B-B14F-4D97-AF65-F5344CB8AC3E}">
        <p14:creationId xmlns:p14="http://schemas.microsoft.com/office/powerpoint/2010/main" val="133258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765EE6-A25C-4AAB-A6B5-257B3EDFAAA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99590BDE-AC35-46CE-BDB6-C06A263C802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424B8756-FFE1-4586-9D8A-F4C5380DF50C}"/>
              </a:ext>
            </a:extLst>
          </p:cNvPr>
          <p:cNvSpPr>
            <a:spLocks noGrp="1" noChangeArrowheads="1"/>
          </p:cNvSpPr>
          <p:nvPr>
            <p:ph type="sldNum" sz="quarter" idx="12"/>
          </p:nvPr>
        </p:nvSpPr>
        <p:spPr>
          <a:ln/>
        </p:spPr>
        <p:txBody>
          <a:bodyPr/>
          <a:lstStyle>
            <a:lvl1pPr>
              <a:defRPr/>
            </a:lvl1pPr>
          </a:lstStyle>
          <a:p>
            <a:pPr>
              <a:defRPr/>
            </a:pPr>
            <a:fld id="{25ECC1C8-0877-4159-9F59-EE249F76D7C0}" type="slidenum">
              <a:rPr lang="en-GB" altLang="en-US"/>
              <a:pPr>
                <a:defRPr/>
              </a:pPr>
              <a:t>‹#›</a:t>
            </a:fld>
            <a:endParaRPr lang="en-GB" altLang="en-US"/>
          </a:p>
        </p:txBody>
      </p:sp>
    </p:spTree>
    <p:extLst>
      <p:ext uri="{BB962C8B-B14F-4D97-AF65-F5344CB8AC3E}">
        <p14:creationId xmlns:p14="http://schemas.microsoft.com/office/powerpoint/2010/main" val="24546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A006B6-A872-499E-A247-6C4E9EFCF28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4A76C7FB-FC46-447F-975C-95A6F26B1FB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A6E27431-D46A-4E63-BA03-24013554045E}"/>
              </a:ext>
            </a:extLst>
          </p:cNvPr>
          <p:cNvSpPr>
            <a:spLocks noGrp="1" noChangeArrowheads="1"/>
          </p:cNvSpPr>
          <p:nvPr>
            <p:ph type="sldNum" sz="quarter" idx="12"/>
          </p:nvPr>
        </p:nvSpPr>
        <p:spPr>
          <a:ln/>
        </p:spPr>
        <p:txBody>
          <a:bodyPr/>
          <a:lstStyle>
            <a:lvl1pPr>
              <a:defRPr/>
            </a:lvl1pPr>
          </a:lstStyle>
          <a:p>
            <a:pPr>
              <a:defRPr/>
            </a:pPr>
            <a:fld id="{DE4917D0-BA3D-4F79-BE4F-ACD2EDCB6E12}" type="slidenum">
              <a:rPr lang="en-GB" altLang="en-US"/>
              <a:pPr>
                <a:defRPr/>
              </a:pPr>
              <a:t>‹#›</a:t>
            </a:fld>
            <a:endParaRPr lang="en-GB" altLang="en-US"/>
          </a:p>
        </p:txBody>
      </p:sp>
    </p:spTree>
    <p:extLst>
      <p:ext uri="{BB962C8B-B14F-4D97-AF65-F5344CB8AC3E}">
        <p14:creationId xmlns:p14="http://schemas.microsoft.com/office/powerpoint/2010/main" val="175755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5C4C5E-5308-4506-A8C8-0D9A9F51D27A}"/>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FB9A49B3-1214-426F-B474-8336A3A4605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DC18DCAC-106B-4DCD-B566-7C9548377EB9}"/>
              </a:ext>
            </a:extLst>
          </p:cNvPr>
          <p:cNvSpPr>
            <a:spLocks noGrp="1" noChangeArrowheads="1"/>
          </p:cNvSpPr>
          <p:nvPr>
            <p:ph type="sldNum" sz="quarter" idx="12"/>
          </p:nvPr>
        </p:nvSpPr>
        <p:spPr>
          <a:ln/>
        </p:spPr>
        <p:txBody>
          <a:bodyPr/>
          <a:lstStyle>
            <a:lvl1pPr>
              <a:defRPr/>
            </a:lvl1pPr>
          </a:lstStyle>
          <a:p>
            <a:pPr>
              <a:defRPr/>
            </a:pPr>
            <a:fld id="{889C4CDE-5966-4CFC-B247-B254164F8D15}" type="slidenum">
              <a:rPr lang="en-GB" altLang="en-US"/>
              <a:pPr>
                <a:defRPr/>
              </a:pPr>
              <a:t>‹#›</a:t>
            </a:fld>
            <a:endParaRPr lang="en-GB" altLang="en-US"/>
          </a:p>
        </p:txBody>
      </p:sp>
    </p:spTree>
    <p:extLst>
      <p:ext uri="{BB962C8B-B14F-4D97-AF65-F5344CB8AC3E}">
        <p14:creationId xmlns:p14="http://schemas.microsoft.com/office/powerpoint/2010/main" val="57289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9BEF42E-2E76-414D-916C-13C16A583E80}"/>
              </a:ext>
            </a:extLst>
          </p:cNvPr>
          <p:cNvSpPr>
            <a:spLocks noGrp="1" noChangeArrowheads="1"/>
          </p:cNvSpPr>
          <p:nvPr>
            <p:ph type="title"/>
          </p:nvPr>
        </p:nvSpPr>
        <p:spPr bwMode="auto">
          <a:xfrm>
            <a:off x="0" y="0"/>
            <a:ext cx="60848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3">
            <a:extLst>
              <a:ext uri="{FF2B5EF4-FFF2-40B4-BE49-F238E27FC236}">
                <a16:creationId xmlns:a16="http://schemas.microsoft.com/office/drawing/2014/main" id="{19004778-82D8-4A1F-AA63-4114A7CE400D}"/>
              </a:ext>
            </a:extLst>
          </p:cNvPr>
          <p:cNvSpPr>
            <a:spLocks noGrp="1" noChangeArrowheads="1"/>
          </p:cNvSpPr>
          <p:nvPr>
            <p:ph type="body" idx="1"/>
          </p:nvPr>
        </p:nvSpPr>
        <p:spPr bwMode="auto">
          <a:xfrm>
            <a:off x="323850"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EB3ED532-63C5-42F9-BA06-D66A2A37D72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ltLang="en-US"/>
          </a:p>
        </p:txBody>
      </p:sp>
      <p:sp>
        <p:nvSpPr>
          <p:cNvPr id="1029" name="Rectangle 5">
            <a:extLst>
              <a:ext uri="{FF2B5EF4-FFF2-40B4-BE49-F238E27FC236}">
                <a16:creationId xmlns:a16="http://schemas.microsoft.com/office/drawing/2014/main" id="{17175468-6A17-4154-8D9D-15CD517E7D60}"/>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ltLang="en-US"/>
          </a:p>
        </p:txBody>
      </p:sp>
      <p:sp>
        <p:nvSpPr>
          <p:cNvPr id="1030" name="Rectangle 6">
            <a:extLst>
              <a:ext uri="{FF2B5EF4-FFF2-40B4-BE49-F238E27FC236}">
                <a16:creationId xmlns:a16="http://schemas.microsoft.com/office/drawing/2014/main" id="{76B69AD9-D022-4D55-B5D8-51074674255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C802D7-5697-4616-A4D7-E7E2CDA58E1B}" type="slidenum">
              <a:rPr lang="en-GB" altLang="en-US"/>
              <a:pPr>
                <a:defRPr/>
              </a:pPr>
              <a:t>‹#›</a:t>
            </a:fld>
            <a:endParaRPr lang="en-GB" altLang="en-US"/>
          </a:p>
        </p:txBody>
      </p:sp>
      <p:pic>
        <p:nvPicPr>
          <p:cNvPr id="1031" name="Picture 11" descr="Letterhead_header">
            <a:extLst>
              <a:ext uri="{FF2B5EF4-FFF2-40B4-BE49-F238E27FC236}">
                <a16:creationId xmlns:a16="http://schemas.microsoft.com/office/drawing/2014/main" id="{0C7DA8E7-F54F-45C0-8AF4-243A33E6CAFF}"/>
              </a:ext>
            </a:extLst>
          </p:cNvPr>
          <p:cNvPicPr preferRelativeResize="0">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Arial" charset="0"/>
        </a:defRPr>
      </a:lvl2pPr>
      <a:lvl3pPr algn="l" rtl="0" eaLnBrk="0" fontAlgn="base" hangingPunct="0">
        <a:spcBef>
          <a:spcPct val="0"/>
        </a:spcBef>
        <a:spcAft>
          <a:spcPct val="0"/>
        </a:spcAft>
        <a:defRPr sz="2500">
          <a:solidFill>
            <a:schemeClr val="bg1"/>
          </a:solidFill>
          <a:latin typeface="Arial" charset="0"/>
        </a:defRPr>
      </a:lvl3pPr>
      <a:lvl4pPr algn="l" rtl="0" eaLnBrk="0" fontAlgn="base" hangingPunct="0">
        <a:spcBef>
          <a:spcPct val="0"/>
        </a:spcBef>
        <a:spcAft>
          <a:spcPct val="0"/>
        </a:spcAft>
        <a:defRPr sz="2500">
          <a:solidFill>
            <a:schemeClr val="bg1"/>
          </a:solidFill>
          <a:latin typeface="Arial" charset="0"/>
        </a:defRPr>
      </a:lvl4pPr>
      <a:lvl5pPr algn="l" rtl="0" eaLnBrk="0" fontAlgn="base" hangingPunct="0">
        <a:spcBef>
          <a:spcPct val="0"/>
        </a:spcBef>
        <a:spcAft>
          <a:spcPct val="0"/>
        </a:spcAft>
        <a:defRPr sz="2500">
          <a:solidFill>
            <a:schemeClr val="bg1"/>
          </a:solidFill>
          <a:latin typeface="Arial" charset="0"/>
        </a:defRPr>
      </a:lvl5pPr>
      <a:lvl6pPr marL="457200" algn="l" rtl="0" fontAlgn="base">
        <a:spcBef>
          <a:spcPct val="0"/>
        </a:spcBef>
        <a:spcAft>
          <a:spcPct val="0"/>
        </a:spcAft>
        <a:defRPr sz="2500">
          <a:solidFill>
            <a:schemeClr val="bg1"/>
          </a:solidFill>
          <a:latin typeface="Arial" charset="0"/>
        </a:defRPr>
      </a:lvl6pPr>
      <a:lvl7pPr marL="914400" algn="l" rtl="0" fontAlgn="base">
        <a:spcBef>
          <a:spcPct val="0"/>
        </a:spcBef>
        <a:spcAft>
          <a:spcPct val="0"/>
        </a:spcAft>
        <a:defRPr sz="2500">
          <a:solidFill>
            <a:schemeClr val="bg1"/>
          </a:solidFill>
          <a:latin typeface="Arial" charset="0"/>
        </a:defRPr>
      </a:lvl7pPr>
      <a:lvl8pPr marL="1371600" algn="l" rtl="0" fontAlgn="base">
        <a:spcBef>
          <a:spcPct val="0"/>
        </a:spcBef>
        <a:spcAft>
          <a:spcPct val="0"/>
        </a:spcAft>
        <a:defRPr sz="2500">
          <a:solidFill>
            <a:schemeClr val="bg1"/>
          </a:solidFill>
          <a:latin typeface="Arial" charset="0"/>
        </a:defRPr>
      </a:lvl8pPr>
      <a:lvl9pPr marL="1828800" algn="l" rtl="0" fontAlgn="base">
        <a:spcBef>
          <a:spcPct val="0"/>
        </a:spcBef>
        <a:spcAft>
          <a:spcPct val="0"/>
        </a:spcAft>
        <a:defRPr sz="2500">
          <a:solidFill>
            <a:schemeClr val="bg1"/>
          </a:solidFill>
          <a:latin typeface="Arial" charset="0"/>
        </a:defRPr>
      </a:lvl9pPr>
    </p:titleStyle>
    <p:bodyStyle>
      <a:lvl1pPr marL="342900" indent="-342900" algn="l" rtl="0" eaLnBrk="0" fontAlgn="base" hangingPunct="0">
        <a:spcBef>
          <a:spcPct val="20000"/>
        </a:spcBef>
        <a:spcAft>
          <a:spcPct val="0"/>
        </a:spcAft>
        <a:buClr>
          <a:srgbClr val="EB8F23"/>
        </a:buClr>
        <a:buFont typeface="Arial" panose="020B0604020202020204" pitchFamily="34" charset="0"/>
        <a:buChar char="●"/>
        <a:defRPr sz="2500">
          <a:solidFill>
            <a:srgbClr val="482986"/>
          </a:solidFill>
          <a:latin typeface="+mn-lt"/>
          <a:ea typeface="+mn-ea"/>
          <a:cs typeface="+mn-cs"/>
        </a:defRPr>
      </a:lvl1pPr>
      <a:lvl2pPr marL="742950" indent="-285750" algn="l" rtl="0" eaLnBrk="0" fontAlgn="base" hangingPunct="0">
        <a:spcBef>
          <a:spcPct val="20000"/>
        </a:spcBef>
        <a:spcAft>
          <a:spcPct val="0"/>
        </a:spcAft>
        <a:buChar char="–"/>
        <a:defRPr sz="2000">
          <a:solidFill>
            <a:srgbClr val="482986"/>
          </a:solidFill>
          <a:latin typeface="+mn-lt"/>
        </a:defRPr>
      </a:lvl2pPr>
      <a:lvl3pPr marL="1143000" indent="-228600" algn="l" rtl="0" eaLnBrk="0" fontAlgn="base" hangingPunct="0">
        <a:spcBef>
          <a:spcPct val="20000"/>
        </a:spcBef>
        <a:spcAft>
          <a:spcPct val="0"/>
        </a:spcAft>
        <a:buChar char="•"/>
        <a:defRPr>
          <a:solidFill>
            <a:srgbClr val="482986"/>
          </a:solidFill>
          <a:latin typeface="+mn-lt"/>
        </a:defRPr>
      </a:lvl3pPr>
      <a:lvl4pPr marL="1600200" indent="-228600" algn="l" rtl="0" eaLnBrk="0" fontAlgn="base" hangingPunct="0">
        <a:spcBef>
          <a:spcPct val="20000"/>
        </a:spcBef>
        <a:spcAft>
          <a:spcPct val="0"/>
        </a:spcAft>
        <a:buChar char="–"/>
        <a:defRPr sz="1600">
          <a:solidFill>
            <a:srgbClr val="482986"/>
          </a:solidFill>
          <a:latin typeface="+mn-lt"/>
        </a:defRPr>
      </a:lvl4pPr>
      <a:lvl5pPr marL="2057400" indent="-228600" algn="l" rtl="0" eaLnBrk="0" fontAlgn="base" hangingPunct="0">
        <a:spcBef>
          <a:spcPct val="20000"/>
        </a:spcBef>
        <a:spcAft>
          <a:spcPct val="0"/>
        </a:spcAft>
        <a:buChar char="»"/>
        <a:defRPr sz="1400">
          <a:solidFill>
            <a:srgbClr val="482986"/>
          </a:solidFill>
          <a:latin typeface="+mn-lt"/>
        </a:defRPr>
      </a:lvl5pPr>
      <a:lvl6pPr marL="2514600" indent="-228600" algn="l" rtl="0" fontAlgn="base">
        <a:spcBef>
          <a:spcPct val="20000"/>
        </a:spcBef>
        <a:spcAft>
          <a:spcPct val="0"/>
        </a:spcAft>
        <a:buChar char="»"/>
        <a:defRPr sz="1400">
          <a:solidFill>
            <a:srgbClr val="482986"/>
          </a:solidFill>
          <a:latin typeface="+mn-lt"/>
        </a:defRPr>
      </a:lvl6pPr>
      <a:lvl7pPr marL="2971800" indent="-228600" algn="l" rtl="0" fontAlgn="base">
        <a:spcBef>
          <a:spcPct val="20000"/>
        </a:spcBef>
        <a:spcAft>
          <a:spcPct val="0"/>
        </a:spcAft>
        <a:buChar char="»"/>
        <a:defRPr sz="1400">
          <a:solidFill>
            <a:srgbClr val="482986"/>
          </a:solidFill>
          <a:latin typeface="+mn-lt"/>
        </a:defRPr>
      </a:lvl7pPr>
      <a:lvl8pPr marL="3429000" indent="-228600" algn="l" rtl="0" fontAlgn="base">
        <a:spcBef>
          <a:spcPct val="20000"/>
        </a:spcBef>
        <a:spcAft>
          <a:spcPct val="0"/>
        </a:spcAft>
        <a:buChar char="»"/>
        <a:defRPr sz="1400">
          <a:solidFill>
            <a:srgbClr val="482986"/>
          </a:solidFill>
          <a:latin typeface="+mn-lt"/>
        </a:defRPr>
      </a:lvl8pPr>
      <a:lvl9pPr marL="3886200" indent="-228600" algn="l" rtl="0" fontAlgn="base">
        <a:spcBef>
          <a:spcPct val="20000"/>
        </a:spcBef>
        <a:spcAft>
          <a:spcPct val="0"/>
        </a:spcAft>
        <a:buChar char="»"/>
        <a:defRPr sz="1400">
          <a:solidFill>
            <a:srgbClr val="48298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42E25-3450-407C-BE47-59F7BF453FC4}"/>
              </a:ext>
            </a:extLst>
          </p:cNvPr>
          <p:cNvSpPr>
            <a:spLocks noGrp="1"/>
          </p:cNvSpPr>
          <p:nvPr>
            <p:ph type="ctrTitle"/>
          </p:nvPr>
        </p:nvSpPr>
        <p:spPr>
          <a:xfrm>
            <a:off x="611560" y="2924944"/>
            <a:ext cx="8244408" cy="1008112"/>
          </a:xfrm>
        </p:spPr>
        <p:txBody>
          <a:bodyPr anchor="b">
            <a:noAutofit/>
          </a:bodyPr>
          <a:lstStyle/>
          <a:p>
            <a:pPr>
              <a:spcAft>
                <a:spcPts val="600"/>
              </a:spcAft>
            </a:pPr>
            <a:r>
              <a:rPr lang="en-GB" sz="3200" b="1" dirty="0">
                <a:solidFill>
                  <a:schemeClr val="tx1"/>
                </a:solidFill>
                <a:ea typeface="Calibri" panose="020F0502020204030204" pitchFamily="34" charset="0"/>
                <a:cs typeface="Times New Roman" panose="02020603050405020304" pitchFamily="18" charset="0"/>
              </a:rPr>
              <a:t>Harrow Council Annual Workforce Equality Report 2021</a:t>
            </a:r>
            <a:endParaRPr lang="en-GB" sz="3200" b="1" i="1"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299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Maternity</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755576" y="2636912"/>
            <a:ext cx="2016224" cy="1384995"/>
          </a:xfrm>
          <a:prstGeom prst="rect">
            <a:avLst/>
          </a:prstGeom>
          <a:noFill/>
        </p:spPr>
        <p:txBody>
          <a:bodyPr wrap="square" rtlCol="0">
            <a:spAutoFit/>
          </a:bodyPr>
          <a:lstStyle/>
          <a:p>
            <a:r>
              <a:rPr lang="en-GB" sz="1200" dirty="0"/>
              <a:t>A larger number of people returned to work and stayed beyond 4 months (77%), compared to those who left within 4 months (8%) and those who did not return at all (13%).</a:t>
            </a:r>
          </a:p>
        </p:txBody>
      </p:sp>
      <p:graphicFrame>
        <p:nvGraphicFramePr>
          <p:cNvPr id="4" name="Chart 3">
            <a:extLst>
              <a:ext uri="{FF2B5EF4-FFF2-40B4-BE49-F238E27FC236}">
                <a16:creationId xmlns:a16="http://schemas.microsoft.com/office/drawing/2014/main" id="{BEDA9833-99E1-42B8-ABED-A798AA77BA1D}"/>
              </a:ext>
            </a:extLst>
          </p:cNvPr>
          <p:cNvGraphicFramePr/>
          <p:nvPr>
            <p:extLst>
              <p:ext uri="{D42A27DB-BD31-4B8C-83A1-F6EECF244321}">
                <p14:modId xmlns:p14="http://schemas.microsoft.com/office/powerpoint/2010/main" val="1194379747"/>
              </p:ext>
            </p:extLst>
          </p:nvPr>
        </p:nvGraphicFramePr>
        <p:xfrm>
          <a:off x="2789442" y="2060848"/>
          <a:ext cx="5641975" cy="30975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3798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Recruitment</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539552" y="1844824"/>
            <a:ext cx="6840760" cy="4524315"/>
          </a:xfrm>
          <a:prstGeom prst="rect">
            <a:avLst/>
          </a:prstGeom>
          <a:noFill/>
        </p:spPr>
        <p:txBody>
          <a:bodyPr wrap="square" rtlCol="0">
            <a:spAutoFit/>
          </a:bodyPr>
          <a:lstStyle/>
          <a:p>
            <a:pPr marL="171450" indent="-171450">
              <a:buFont typeface="Arial" panose="020B0604020202020204" pitchFamily="34" charset="0"/>
              <a:buChar char="•"/>
            </a:pPr>
            <a:r>
              <a:rPr lang="en-GB" sz="1200" b="1" dirty="0"/>
              <a:t>Age</a:t>
            </a:r>
            <a:r>
              <a:rPr lang="en-GB" sz="1200" dirty="0"/>
              <a:t>: More 25-36 year olds applied (25%) and were successful in 2020-21 (26%).  45-54 year olds had a higher success rate from application (14%) to appointment (24%). 12% of applicants were aged 16-24 (12%) with a success rate of just 6%.</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b="1" dirty="0"/>
              <a:t>Disability</a:t>
            </a:r>
            <a:r>
              <a:rPr lang="en-GB" sz="1200" dirty="0"/>
              <a:t>: The majority of applicants did not declare a disability (96%). Of the 2% that did declare a disability, 5% were successful.</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b="1" dirty="0"/>
              <a:t>Ethnicity</a:t>
            </a:r>
            <a:r>
              <a:rPr lang="en-GB" sz="1200" dirty="0"/>
              <a:t>: 69% of applicants were from a BAME background, compared to 28% who were white, however the success rate for BAME applicants is lower than their white counterparts, with 22% of BAME candidates being shortlisted for roles, compared to 25% of white candidates. Of this, 28% of successful appointments were from a BAME background, compared to 40% of white candidates.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b="1" dirty="0"/>
              <a:t>Gender</a:t>
            </a:r>
            <a:r>
              <a:rPr lang="en-GB" sz="1200" dirty="0"/>
              <a:t>: There was a higher rate of applicants from women (60%) compared to men (40%), with more female candidates being shortlisted for roles (60%) and 39% of male candidates. 65% of female candidates were successfully appointed to roles compared to 35% of male candidates – a breakdown of appointment types was not available.</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b="1" dirty="0"/>
              <a:t>Religion</a:t>
            </a:r>
            <a:r>
              <a:rPr lang="en-GB" sz="1200" dirty="0"/>
              <a:t>: The top three applicants according to religion were Christianity, Hinduism and Islam, which mirrors the borough demographics. Of this, the appointment success rate or these groups was 13% Christianity, 12% Hinduism and 1% Islam.</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b="1" dirty="0"/>
              <a:t>LGBTQIA</a:t>
            </a:r>
            <a:r>
              <a:rPr lang="en-GB" sz="1200" dirty="0"/>
              <a:t>+: Almost all applicants were heterosexual or preferred not to say. 6% of applicants were bisexual and gay/lesbian, and the success rate of these applicants was the same.</a:t>
            </a:r>
          </a:p>
        </p:txBody>
      </p:sp>
      <p:pic>
        <p:nvPicPr>
          <p:cNvPr id="5" name="Graphic 4" descr="Research">
            <a:extLst>
              <a:ext uri="{FF2B5EF4-FFF2-40B4-BE49-F238E27FC236}">
                <a16:creationId xmlns:a16="http://schemas.microsoft.com/office/drawing/2014/main" id="{36016F39-C0BA-46CD-9534-9FAB5457F2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75848" y="5013176"/>
            <a:ext cx="457200" cy="457200"/>
          </a:xfrm>
          <a:prstGeom prst="rect">
            <a:avLst/>
          </a:prstGeom>
        </p:spPr>
      </p:pic>
    </p:spTree>
    <p:extLst>
      <p:ext uri="{BB962C8B-B14F-4D97-AF65-F5344CB8AC3E}">
        <p14:creationId xmlns:p14="http://schemas.microsoft.com/office/powerpoint/2010/main" val="365952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Emerging recommendations</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611560" y="1988840"/>
            <a:ext cx="7560840" cy="2677656"/>
          </a:xfrm>
          <a:prstGeom prst="rect">
            <a:avLst/>
          </a:prstGeom>
          <a:noFill/>
        </p:spPr>
        <p:txBody>
          <a:bodyPr wrap="square" rtlCol="0">
            <a:spAutoFit/>
          </a:bodyPr>
          <a:lstStyle/>
          <a:p>
            <a:pPr marL="285750" indent="-285750">
              <a:buFont typeface="+mj-lt"/>
              <a:buAutoNum type="arabicPeriod"/>
            </a:pPr>
            <a:r>
              <a:rPr lang="en-GB" sz="1400" dirty="0"/>
              <a:t>Create safe spaces for staff to share their personal and confidential data with us in order to increase the completion rate which will allow us to better analysis our Annual Workforce Equality Report in the future.</a:t>
            </a:r>
          </a:p>
          <a:p>
            <a:pPr marL="228600" indent="-228600">
              <a:buFont typeface="+mj-lt"/>
              <a:buAutoNum type="arabicPeriod"/>
            </a:pPr>
            <a:endParaRPr lang="en-GB" sz="1400" dirty="0"/>
          </a:p>
          <a:p>
            <a:pPr marL="285750" indent="-285750">
              <a:buFont typeface="+mj-lt"/>
              <a:buAutoNum type="arabicPeriod"/>
            </a:pPr>
            <a:r>
              <a:rPr lang="en-GB" sz="1400" dirty="0"/>
              <a:t>Consider how we monitor agency staff and senior interim staff who make up a significant part of the workforce.</a:t>
            </a:r>
          </a:p>
          <a:p>
            <a:pPr marL="285750" indent="-285750">
              <a:buFont typeface="+mj-lt"/>
              <a:buAutoNum type="arabicPeriod"/>
            </a:pPr>
            <a:endParaRPr lang="en-GB" sz="1400" dirty="0"/>
          </a:p>
          <a:p>
            <a:pPr marL="285750" indent="-285750">
              <a:buFont typeface="+mj-lt"/>
              <a:buAutoNum type="arabicPeriod"/>
            </a:pPr>
            <a:r>
              <a:rPr lang="en-GB" sz="1400" dirty="0"/>
              <a:t>Monitor the impact of Diversity Talent Programmes which were launched last year on progression of female and BAME staff.</a:t>
            </a:r>
          </a:p>
          <a:p>
            <a:pPr marL="285750" indent="-285750">
              <a:buFont typeface="+mj-lt"/>
              <a:buAutoNum type="arabicPeriod"/>
            </a:pPr>
            <a:endParaRPr lang="en-GB" sz="1400" dirty="0"/>
          </a:p>
          <a:p>
            <a:pPr marL="285750" indent="-285750">
              <a:buFont typeface="+mj-lt"/>
              <a:buAutoNum type="arabicPeriod"/>
            </a:pPr>
            <a:r>
              <a:rPr lang="en-GB" sz="1400" dirty="0"/>
              <a:t>Undertake a deep-dive of our current recruitment practices with a view to improving the rate from application to shortlisting and appointment.</a:t>
            </a:r>
          </a:p>
        </p:txBody>
      </p:sp>
    </p:spTree>
    <p:extLst>
      <p:ext uri="{BB962C8B-B14F-4D97-AF65-F5344CB8AC3E}">
        <p14:creationId xmlns:p14="http://schemas.microsoft.com/office/powerpoint/2010/main" val="69087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7886700" cy="993775"/>
          </a:xfrm>
        </p:spPr>
        <p:txBody>
          <a:bodyPr/>
          <a:lstStyle/>
          <a:p>
            <a:r>
              <a:rPr lang="en-GB" altLang="en-US" sz="2400" b="1" dirty="0"/>
              <a:t>Executive summary</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539552" y="1487681"/>
            <a:ext cx="8064896" cy="4893647"/>
          </a:xfrm>
          <a:prstGeom prst="rect">
            <a:avLst/>
          </a:prstGeom>
          <a:noFill/>
        </p:spPr>
        <p:txBody>
          <a:bodyPr wrap="square" rtlCol="0">
            <a:spAutoFit/>
          </a:bodyPr>
          <a:lstStyle/>
          <a:p>
            <a:pPr marL="285750" indent="-285750">
              <a:buFont typeface="Arial" panose="020B0604020202020204" pitchFamily="34" charset="0"/>
              <a:buChar char="•"/>
            </a:pPr>
            <a:r>
              <a:rPr lang="en-GB" sz="1200" dirty="0"/>
              <a:t>The  </a:t>
            </a:r>
            <a:r>
              <a:rPr lang="en-GB" sz="1200" b="1" dirty="0"/>
              <a:t>Annual Workforce Equality Report 2020-21 </a:t>
            </a:r>
            <a:r>
              <a:rPr lang="en-GB" sz="1200" dirty="0"/>
              <a:t>provides a data driven snapshot of the council’s current workforce, which is made up of 2,071 full time and part time staff (report excludes school staff), this has been compared to Harrow’s resident population and London.</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We are required to publish our equality information annually as part of the Public Sector Equality Duty 2011. Our Annual Workforce Equality Report for 2020-21 covers the period between the 1</a:t>
            </a:r>
            <a:r>
              <a:rPr lang="en-GB" sz="1200" baseline="30000" dirty="0"/>
              <a:t>st</a:t>
            </a:r>
            <a:r>
              <a:rPr lang="en-GB" sz="1200" dirty="0"/>
              <a:t> of April 2020 – 31</a:t>
            </a:r>
            <a:r>
              <a:rPr lang="en-GB" sz="1200" baseline="30000" dirty="0"/>
              <a:t>st</a:t>
            </a:r>
            <a:r>
              <a:rPr lang="en-GB" sz="1200" dirty="0"/>
              <a:t> March 2021. The report contains a current snapshot of our workforce, broken down into the following groups where data is held (age, disability, race, sex, religion, LGBTQIA+, maternity).</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 report relies on the completion of data on SAP, which has been around 30% of our overall staff population in some areas, while we have 100% completion for other protected characteristics (such as race, sex and age).</a:t>
            </a:r>
          </a:p>
          <a:p>
            <a:endParaRPr lang="en-GB" sz="1200" dirty="0"/>
          </a:p>
          <a:p>
            <a:pPr marL="285750" indent="-285750">
              <a:buFont typeface="Arial" panose="020B0604020202020204" pitchFamily="34" charset="0"/>
              <a:buChar char="•"/>
            </a:pPr>
            <a:r>
              <a:rPr lang="en-GB" sz="1200" dirty="0"/>
              <a:t>Internal data has been drawn from SAP ERP system as at 31 March 2021, Staff completion of SAP data 2021, Harrow Council Scorecard 2021, and Maternity returners 2018-19. Benchmarking data has been drawn from The Human Capital Metrics Survey 2020 – 2021, Office of National Statistics, Greater London Authority, Government Equalities Office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Now a greater analysis of intersectionality - included a detailed analysis of protected groups to show the interconnected nature of social categorisation, for example, disability and sex, race and sex, age and pay band, etc.</a:t>
            </a:r>
          </a:p>
          <a:p>
            <a:endParaRPr lang="en-GB" sz="1200" dirty="0"/>
          </a:p>
          <a:p>
            <a:pPr marL="285750" indent="-285750">
              <a:buFont typeface="Arial" panose="020B0604020202020204" pitchFamily="34" charset="0"/>
              <a:buChar char="•"/>
            </a:pPr>
            <a:r>
              <a:rPr lang="en-GB" sz="1200" dirty="0"/>
              <a:t>The report is factual and highlights a number of issues around particular groups, and further conclusions will be drawn to inform the next phase, which will form part of the council’s internal EDI strategy.</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 report will help shape the development of workforce initiatives to further improve the representation of minority groups within the Council, to ensure more inclusive processes and practices across the organisation.</a:t>
            </a:r>
          </a:p>
        </p:txBody>
      </p:sp>
    </p:spTree>
    <p:extLst>
      <p:ext uri="{BB962C8B-B14F-4D97-AF65-F5344CB8AC3E}">
        <p14:creationId xmlns:p14="http://schemas.microsoft.com/office/powerpoint/2010/main" val="792664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Age</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611560" y="2204864"/>
            <a:ext cx="2880320" cy="1015663"/>
          </a:xfrm>
          <a:prstGeom prst="rect">
            <a:avLst/>
          </a:prstGeom>
          <a:noFill/>
        </p:spPr>
        <p:txBody>
          <a:bodyPr wrap="square" rtlCol="0">
            <a:spAutoFit/>
          </a:bodyPr>
          <a:lstStyle/>
          <a:p>
            <a:r>
              <a:rPr lang="en-GB" sz="1200" dirty="0"/>
              <a:t>The majority of our workforce is aged between 35-64 (76%), under-representation of 16-24 year olds (1.6%) which is lower than the London average (2.8%).</a:t>
            </a:r>
          </a:p>
        </p:txBody>
      </p:sp>
      <p:graphicFrame>
        <p:nvGraphicFramePr>
          <p:cNvPr id="5" name="Chart 4">
            <a:extLst>
              <a:ext uri="{FF2B5EF4-FFF2-40B4-BE49-F238E27FC236}">
                <a16:creationId xmlns:a16="http://schemas.microsoft.com/office/drawing/2014/main" id="{41CC3163-3915-4FC2-9557-B875392F5BDA}"/>
              </a:ext>
            </a:extLst>
          </p:cNvPr>
          <p:cNvGraphicFramePr/>
          <p:nvPr>
            <p:extLst>
              <p:ext uri="{D42A27DB-BD31-4B8C-83A1-F6EECF244321}">
                <p14:modId xmlns:p14="http://schemas.microsoft.com/office/powerpoint/2010/main" val="3987580556"/>
              </p:ext>
            </p:extLst>
          </p:nvPr>
        </p:nvGraphicFramePr>
        <p:xfrm>
          <a:off x="3655721" y="1884350"/>
          <a:ext cx="4572000" cy="24669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7F5BD505-AA7A-46C0-8A1B-C50F5DA203E4}"/>
              </a:ext>
            </a:extLst>
          </p:cNvPr>
          <p:cNvGraphicFramePr>
            <a:graphicFrameLocks noGrp="1"/>
          </p:cNvGraphicFramePr>
          <p:nvPr>
            <p:extLst>
              <p:ext uri="{D42A27DB-BD31-4B8C-83A1-F6EECF244321}">
                <p14:modId xmlns:p14="http://schemas.microsoft.com/office/powerpoint/2010/main" val="3968781754"/>
              </p:ext>
            </p:extLst>
          </p:nvPr>
        </p:nvGraphicFramePr>
        <p:xfrm>
          <a:off x="776948" y="5085184"/>
          <a:ext cx="5757545" cy="569849"/>
        </p:xfrm>
        <a:graphic>
          <a:graphicData uri="http://schemas.openxmlformats.org/drawingml/2006/table">
            <a:tbl>
              <a:tblPr firstRow="1" firstCol="1" bandRow="1"/>
              <a:tblGrid>
                <a:gridCol w="1707515">
                  <a:extLst>
                    <a:ext uri="{9D8B030D-6E8A-4147-A177-3AD203B41FA5}">
                      <a16:colId xmlns:a16="http://schemas.microsoft.com/office/drawing/2014/main" val="2483735750"/>
                    </a:ext>
                  </a:extLst>
                </a:gridCol>
                <a:gridCol w="809625">
                  <a:extLst>
                    <a:ext uri="{9D8B030D-6E8A-4147-A177-3AD203B41FA5}">
                      <a16:colId xmlns:a16="http://schemas.microsoft.com/office/drawing/2014/main" val="3649538909"/>
                    </a:ext>
                  </a:extLst>
                </a:gridCol>
                <a:gridCol w="810260">
                  <a:extLst>
                    <a:ext uri="{9D8B030D-6E8A-4147-A177-3AD203B41FA5}">
                      <a16:colId xmlns:a16="http://schemas.microsoft.com/office/drawing/2014/main" val="639295009"/>
                    </a:ext>
                  </a:extLst>
                </a:gridCol>
                <a:gridCol w="810260">
                  <a:extLst>
                    <a:ext uri="{9D8B030D-6E8A-4147-A177-3AD203B41FA5}">
                      <a16:colId xmlns:a16="http://schemas.microsoft.com/office/drawing/2014/main" val="2444375240"/>
                    </a:ext>
                  </a:extLst>
                </a:gridCol>
                <a:gridCol w="810260">
                  <a:extLst>
                    <a:ext uri="{9D8B030D-6E8A-4147-A177-3AD203B41FA5}">
                      <a16:colId xmlns:a16="http://schemas.microsoft.com/office/drawing/2014/main" val="243470150"/>
                    </a:ext>
                  </a:extLst>
                </a:gridCol>
                <a:gridCol w="809625">
                  <a:extLst>
                    <a:ext uri="{9D8B030D-6E8A-4147-A177-3AD203B41FA5}">
                      <a16:colId xmlns:a16="http://schemas.microsoft.com/office/drawing/2014/main" val="2640964120"/>
                    </a:ext>
                  </a:extLst>
                </a:gridCol>
              </a:tblGrid>
              <a:tr h="0">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2017/18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2018/19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2019/20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2020/21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London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149479642"/>
                  </a:ext>
                </a:extLst>
              </a:tr>
              <a:tr h="0">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Proportion of employees aged less than 25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1.7%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2.2%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effectLst/>
                          <a:latin typeface="Calibri" panose="020F0502020204030204" pitchFamily="34" charset="0"/>
                          <a:ea typeface="Calibri" panose="020F0502020204030204" pitchFamily="34" charset="0"/>
                          <a:cs typeface="Calibri" panose="020F0502020204030204" pitchFamily="34" charset="0"/>
                        </a:rPr>
                        <a:t>1.6%</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2.8%</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447770583"/>
                  </a:ext>
                </a:extLst>
              </a:tr>
            </a:tbl>
          </a:graphicData>
        </a:graphic>
      </p:graphicFrame>
      <p:sp>
        <p:nvSpPr>
          <p:cNvPr id="7" name="Rectangle 6">
            <a:extLst>
              <a:ext uri="{FF2B5EF4-FFF2-40B4-BE49-F238E27FC236}">
                <a16:creationId xmlns:a16="http://schemas.microsoft.com/office/drawing/2014/main" id="{959AF28E-6346-47F0-BF5D-4D9F2762C0EA}"/>
              </a:ext>
            </a:extLst>
          </p:cNvPr>
          <p:cNvSpPr/>
          <p:nvPr/>
        </p:nvSpPr>
        <p:spPr>
          <a:xfrm>
            <a:off x="683568" y="4654550"/>
            <a:ext cx="7776864" cy="275653"/>
          </a:xfrm>
          <a:prstGeom prst="rect">
            <a:avLst/>
          </a:prstGeom>
        </p:spPr>
        <p:txBody>
          <a:bodyPr wrap="square">
            <a:spAutoFit/>
          </a:bodyPr>
          <a:lstStyle/>
          <a:p>
            <a:pPr algn="just">
              <a:lnSpc>
                <a:spcPct val="107000"/>
              </a:lnSpc>
              <a:spcAft>
                <a:spcPts val="800"/>
              </a:spcAft>
            </a:pPr>
            <a:r>
              <a:rPr lang="en-GB" sz="1200" dirty="0">
                <a:solidFill>
                  <a:srgbClr val="7030A0"/>
                </a:solidFill>
                <a:latin typeface="+mn-lt"/>
                <a:ea typeface="Calibri" panose="020F0502020204030204" pitchFamily="34" charset="0"/>
                <a:cs typeface="Calibri" panose="020F0502020204030204" pitchFamily="34" charset="0"/>
              </a:rPr>
              <a:t>The proportion of employees aged less than 25 in the council is lower than the London average, at 2.8%.</a:t>
            </a:r>
            <a:endParaRPr lang="en-GB" sz="1200" dirty="0">
              <a:solidFill>
                <a:srgbClr val="7030A0"/>
              </a:solidFill>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903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Disability</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477416" y="2232268"/>
            <a:ext cx="2654424" cy="1200329"/>
          </a:xfrm>
          <a:prstGeom prst="rect">
            <a:avLst/>
          </a:prstGeom>
          <a:noFill/>
        </p:spPr>
        <p:txBody>
          <a:bodyPr wrap="square" rtlCol="0">
            <a:spAutoFit/>
          </a:bodyPr>
          <a:lstStyle/>
          <a:p>
            <a:r>
              <a:rPr lang="en-GB" sz="1200" dirty="0"/>
              <a:t>Staff sharing their disability status remains low (4.3%) this is also lower compared to other London councils (5.4%). The majority of staff declaring a disability are women ((66%) compared to men. </a:t>
            </a:r>
            <a:endParaRPr lang="en-GB" sz="1200" dirty="0">
              <a:solidFill>
                <a:srgbClr val="7030A0"/>
              </a:solidFill>
            </a:endParaRPr>
          </a:p>
        </p:txBody>
      </p:sp>
      <p:graphicFrame>
        <p:nvGraphicFramePr>
          <p:cNvPr id="4" name="Chart 3">
            <a:extLst>
              <a:ext uri="{FF2B5EF4-FFF2-40B4-BE49-F238E27FC236}">
                <a16:creationId xmlns:a16="http://schemas.microsoft.com/office/drawing/2014/main" id="{BE8C6F05-E6F4-49D3-A4F7-576356613705}"/>
              </a:ext>
            </a:extLst>
          </p:cNvPr>
          <p:cNvGraphicFramePr/>
          <p:nvPr>
            <p:extLst>
              <p:ext uri="{D42A27DB-BD31-4B8C-83A1-F6EECF244321}">
                <p14:modId xmlns:p14="http://schemas.microsoft.com/office/powerpoint/2010/main" val="1207042867"/>
              </p:ext>
            </p:extLst>
          </p:nvPr>
        </p:nvGraphicFramePr>
        <p:xfrm>
          <a:off x="3573762" y="1628800"/>
          <a:ext cx="4876800" cy="295275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E09DF21D-29B4-4194-BD2A-D66759A76E1F}"/>
              </a:ext>
            </a:extLst>
          </p:cNvPr>
          <p:cNvSpPr/>
          <p:nvPr/>
        </p:nvSpPr>
        <p:spPr>
          <a:xfrm>
            <a:off x="523444" y="4807062"/>
            <a:ext cx="8225019" cy="276999"/>
          </a:xfrm>
          <a:prstGeom prst="rect">
            <a:avLst/>
          </a:prstGeom>
        </p:spPr>
        <p:txBody>
          <a:bodyPr wrap="square">
            <a:spAutoFit/>
          </a:bodyPr>
          <a:lstStyle/>
          <a:p>
            <a:r>
              <a:rPr lang="en-GB" sz="1200" dirty="0">
                <a:solidFill>
                  <a:srgbClr val="7030A0"/>
                </a:solidFill>
              </a:rPr>
              <a:t>The top 5% of earners with a disability is 4.9%, which is above the London average (4.25%).</a:t>
            </a:r>
          </a:p>
        </p:txBody>
      </p:sp>
      <p:graphicFrame>
        <p:nvGraphicFramePr>
          <p:cNvPr id="6" name="Table 5">
            <a:extLst>
              <a:ext uri="{FF2B5EF4-FFF2-40B4-BE49-F238E27FC236}">
                <a16:creationId xmlns:a16="http://schemas.microsoft.com/office/drawing/2014/main" id="{006EA9D4-E29D-40DD-B9B5-62A5E02BE5E0}"/>
              </a:ext>
            </a:extLst>
          </p:cNvPr>
          <p:cNvGraphicFramePr>
            <a:graphicFrameLocks noGrp="1"/>
          </p:cNvGraphicFramePr>
          <p:nvPr>
            <p:extLst>
              <p:ext uri="{D42A27DB-BD31-4B8C-83A1-F6EECF244321}">
                <p14:modId xmlns:p14="http://schemas.microsoft.com/office/powerpoint/2010/main" val="3428374668"/>
              </p:ext>
            </p:extLst>
          </p:nvPr>
        </p:nvGraphicFramePr>
        <p:xfrm>
          <a:off x="611560" y="5124821"/>
          <a:ext cx="6408712" cy="961263"/>
        </p:xfrm>
        <a:graphic>
          <a:graphicData uri="http://schemas.openxmlformats.org/drawingml/2006/table">
            <a:tbl>
              <a:tblPr firstRow="1" firstCol="1" bandRow="1"/>
              <a:tblGrid>
                <a:gridCol w="2304256">
                  <a:extLst>
                    <a:ext uri="{9D8B030D-6E8A-4147-A177-3AD203B41FA5}">
                      <a16:colId xmlns:a16="http://schemas.microsoft.com/office/drawing/2014/main" val="3040735809"/>
                    </a:ext>
                  </a:extLst>
                </a:gridCol>
                <a:gridCol w="804229">
                  <a:extLst>
                    <a:ext uri="{9D8B030D-6E8A-4147-A177-3AD203B41FA5}">
                      <a16:colId xmlns:a16="http://schemas.microsoft.com/office/drawing/2014/main" val="815693128"/>
                    </a:ext>
                  </a:extLst>
                </a:gridCol>
                <a:gridCol w="805964">
                  <a:extLst>
                    <a:ext uri="{9D8B030D-6E8A-4147-A177-3AD203B41FA5}">
                      <a16:colId xmlns:a16="http://schemas.microsoft.com/office/drawing/2014/main" val="2644515"/>
                    </a:ext>
                  </a:extLst>
                </a:gridCol>
                <a:gridCol w="838079">
                  <a:extLst>
                    <a:ext uri="{9D8B030D-6E8A-4147-A177-3AD203B41FA5}">
                      <a16:colId xmlns:a16="http://schemas.microsoft.com/office/drawing/2014/main" val="3023520066"/>
                    </a:ext>
                  </a:extLst>
                </a:gridCol>
                <a:gridCol w="776287">
                  <a:extLst>
                    <a:ext uri="{9D8B030D-6E8A-4147-A177-3AD203B41FA5}">
                      <a16:colId xmlns:a16="http://schemas.microsoft.com/office/drawing/2014/main" val="3369711447"/>
                    </a:ext>
                  </a:extLst>
                </a:gridCol>
                <a:gridCol w="879897">
                  <a:extLst>
                    <a:ext uri="{9D8B030D-6E8A-4147-A177-3AD203B41FA5}">
                      <a16:colId xmlns:a16="http://schemas.microsoft.com/office/drawing/2014/main" val="2866338844"/>
                    </a:ext>
                  </a:extLst>
                </a:gridCol>
              </a:tblGrid>
              <a:tr h="180975">
                <a:tc>
                  <a:txBody>
                    <a:bodyPr/>
                    <a:lstStyle/>
                    <a:p>
                      <a:pPr>
                        <a:lnSpc>
                          <a:spcPct val="107000"/>
                        </a:lnSpc>
                      </a:pPr>
                      <a:endParaRPr lang="en-GB" sz="1100" dirty="0">
                        <a:effectLst/>
                        <a:latin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2018/19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2020/21 (Q1)</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London</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038534744"/>
                  </a:ext>
                </a:extLst>
              </a:tr>
              <a:tr h="180975">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percentage of the top 5% of earners in the authority with a disability</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390466948"/>
                  </a:ext>
                </a:extLst>
              </a:tr>
            </a:tbl>
          </a:graphicData>
        </a:graphic>
      </p:graphicFrame>
    </p:spTree>
    <p:extLst>
      <p:ext uri="{BB962C8B-B14F-4D97-AF65-F5344CB8AC3E}">
        <p14:creationId xmlns:p14="http://schemas.microsoft.com/office/powerpoint/2010/main" val="29208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Race</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565412" y="2887686"/>
            <a:ext cx="3096344" cy="830997"/>
          </a:xfrm>
          <a:prstGeom prst="rect">
            <a:avLst/>
          </a:prstGeom>
          <a:noFill/>
        </p:spPr>
        <p:txBody>
          <a:bodyPr wrap="square" rtlCol="0">
            <a:spAutoFit/>
          </a:bodyPr>
          <a:lstStyle/>
          <a:p>
            <a:r>
              <a:rPr lang="en-GB" sz="1200" dirty="0"/>
              <a:t>An under-representation of Black, Asian and Multi-ethnic staff across the council (46%), however this is higher than other London boroughs.</a:t>
            </a:r>
          </a:p>
        </p:txBody>
      </p:sp>
      <p:graphicFrame>
        <p:nvGraphicFramePr>
          <p:cNvPr id="4" name="Chart 3">
            <a:extLst>
              <a:ext uri="{FF2B5EF4-FFF2-40B4-BE49-F238E27FC236}">
                <a16:creationId xmlns:a16="http://schemas.microsoft.com/office/drawing/2014/main" id="{524AD174-76E9-4655-8329-78D881539C1E}"/>
              </a:ext>
            </a:extLst>
          </p:cNvPr>
          <p:cNvGraphicFramePr/>
          <p:nvPr>
            <p:extLst>
              <p:ext uri="{D42A27DB-BD31-4B8C-83A1-F6EECF244321}">
                <p14:modId xmlns:p14="http://schemas.microsoft.com/office/powerpoint/2010/main" val="4074323084"/>
              </p:ext>
            </p:extLst>
          </p:nvPr>
        </p:nvGraphicFramePr>
        <p:xfrm>
          <a:off x="3707904" y="1899029"/>
          <a:ext cx="4653151"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2E19F572-18BB-45B6-A2BF-376F7D850A44}"/>
              </a:ext>
            </a:extLst>
          </p:cNvPr>
          <p:cNvSpPr/>
          <p:nvPr/>
        </p:nvSpPr>
        <p:spPr>
          <a:xfrm>
            <a:off x="565412" y="4839543"/>
            <a:ext cx="7751004" cy="461665"/>
          </a:xfrm>
          <a:prstGeom prst="rect">
            <a:avLst/>
          </a:prstGeom>
        </p:spPr>
        <p:txBody>
          <a:bodyPr wrap="square">
            <a:spAutoFit/>
          </a:bodyPr>
          <a:lstStyle/>
          <a:p>
            <a:r>
              <a:rPr lang="en-GB" sz="1200" dirty="0">
                <a:solidFill>
                  <a:srgbClr val="7030A0"/>
                </a:solidFill>
              </a:rPr>
              <a:t>In 2020-21, 25.5% of our top 5% of earners were from a Black, Asian and Multi-ethnic background. This is higher than the London average (19%).</a:t>
            </a:r>
            <a:endParaRPr lang="en-GB" sz="1200" dirty="0"/>
          </a:p>
        </p:txBody>
      </p:sp>
      <p:graphicFrame>
        <p:nvGraphicFramePr>
          <p:cNvPr id="3" name="Table 2">
            <a:extLst>
              <a:ext uri="{FF2B5EF4-FFF2-40B4-BE49-F238E27FC236}">
                <a16:creationId xmlns:a16="http://schemas.microsoft.com/office/drawing/2014/main" id="{63741902-E504-4B1A-ACA5-352E2B67F491}"/>
              </a:ext>
            </a:extLst>
          </p:cNvPr>
          <p:cNvGraphicFramePr>
            <a:graphicFrameLocks noGrp="1"/>
          </p:cNvGraphicFramePr>
          <p:nvPr>
            <p:extLst>
              <p:ext uri="{D42A27DB-BD31-4B8C-83A1-F6EECF244321}">
                <p14:modId xmlns:p14="http://schemas.microsoft.com/office/powerpoint/2010/main" val="414715202"/>
              </p:ext>
            </p:extLst>
          </p:nvPr>
        </p:nvGraphicFramePr>
        <p:xfrm>
          <a:off x="683568" y="5364314"/>
          <a:ext cx="6679869" cy="569849"/>
        </p:xfrm>
        <a:graphic>
          <a:graphicData uri="http://schemas.openxmlformats.org/drawingml/2006/table">
            <a:tbl>
              <a:tblPr firstRow="1" firstCol="1" bandRow="1"/>
              <a:tblGrid>
                <a:gridCol w="2615657">
                  <a:extLst>
                    <a:ext uri="{9D8B030D-6E8A-4147-A177-3AD203B41FA5}">
                      <a16:colId xmlns:a16="http://schemas.microsoft.com/office/drawing/2014/main" val="619697109"/>
                    </a:ext>
                  </a:extLst>
                </a:gridCol>
                <a:gridCol w="697548">
                  <a:extLst>
                    <a:ext uri="{9D8B030D-6E8A-4147-A177-3AD203B41FA5}">
                      <a16:colId xmlns:a16="http://schemas.microsoft.com/office/drawing/2014/main" val="1232842641"/>
                    </a:ext>
                  </a:extLst>
                </a:gridCol>
                <a:gridCol w="796908">
                  <a:extLst>
                    <a:ext uri="{9D8B030D-6E8A-4147-A177-3AD203B41FA5}">
                      <a16:colId xmlns:a16="http://schemas.microsoft.com/office/drawing/2014/main" val="4081276429"/>
                    </a:ext>
                  </a:extLst>
                </a:gridCol>
                <a:gridCol w="697548">
                  <a:extLst>
                    <a:ext uri="{9D8B030D-6E8A-4147-A177-3AD203B41FA5}">
                      <a16:colId xmlns:a16="http://schemas.microsoft.com/office/drawing/2014/main" val="3616439454"/>
                    </a:ext>
                  </a:extLst>
                </a:gridCol>
                <a:gridCol w="1002197">
                  <a:extLst>
                    <a:ext uri="{9D8B030D-6E8A-4147-A177-3AD203B41FA5}">
                      <a16:colId xmlns:a16="http://schemas.microsoft.com/office/drawing/2014/main" val="4126066042"/>
                    </a:ext>
                  </a:extLst>
                </a:gridCol>
                <a:gridCol w="870011">
                  <a:extLst>
                    <a:ext uri="{9D8B030D-6E8A-4147-A177-3AD203B41FA5}">
                      <a16:colId xmlns:a16="http://schemas.microsoft.com/office/drawing/2014/main" val="3035140308"/>
                    </a:ext>
                  </a:extLst>
                </a:gridCol>
              </a:tblGrid>
              <a:tr h="180975">
                <a:tc>
                  <a:txBody>
                    <a:bodyPr/>
                    <a:lstStyle/>
                    <a:p>
                      <a:pPr>
                        <a:lnSpc>
                          <a:spcPct val="107000"/>
                        </a:lnSpc>
                      </a:pPr>
                      <a:endParaRPr lang="en-GB" sz="1100">
                        <a:effectLst/>
                        <a:latin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2018/19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2020/21 (Q1)</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London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957150948"/>
                  </a:ext>
                </a:extLst>
              </a:tr>
              <a:tr h="180975">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Percentage of top 5% earners from BAME communities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25.3%</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606943695"/>
                  </a:ext>
                </a:extLst>
              </a:tr>
            </a:tbl>
          </a:graphicData>
        </a:graphic>
      </p:graphicFrame>
    </p:spTree>
    <p:extLst>
      <p:ext uri="{BB962C8B-B14F-4D97-AF65-F5344CB8AC3E}">
        <p14:creationId xmlns:p14="http://schemas.microsoft.com/office/powerpoint/2010/main" val="296794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Race and sex</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508968" y="1953512"/>
            <a:ext cx="2622872" cy="1569660"/>
          </a:xfrm>
          <a:prstGeom prst="rect">
            <a:avLst/>
          </a:prstGeom>
          <a:noFill/>
        </p:spPr>
        <p:txBody>
          <a:bodyPr wrap="square" rtlCol="0">
            <a:spAutoFit/>
          </a:bodyPr>
          <a:lstStyle/>
          <a:p>
            <a:r>
              <a:rPr lang="en-GB" sz="1200" dirty="0"/>
              <a:t>Over 55% of our male workforce is white. By contrast, 50% of our female workforce are from Black, Asian and Multi-ethnic communities, with the largest proportion coming from an Asian background (35%), compared to 42% of our female workforce that is white.</a:t>
            </a:r>
          </a:p>
        </p:txBody>
      </p:sp>
      <p:sp>
        <p:nvSpPr>
          <p:cNvPr id="2" name="Rectangle 1">
            <a:extLst>
              <a:ext uri="{FF2B5EF4-FFF2-40B4-BE49-F238E27FC236}">
                <a16:creationId xmlns:a16="http://schemas.microsoft.com/office/drawing/2014/main" id="{2E19F572-18BB-45B6-A2BF-376F7D850A44}"/>
              </a:ext>
            </a:extLst>
          </p:cNvPr>
          <p:cNvSpPr/>
          <p:nvPr/>
        </p:nvSpPr>
        <p:spPr>
          <a:xfrm>
            <a:off x="508968" y="4896330"/>
            <a:ext cx="8023472" cy="1754326"/>
          </a:xfrm>
          <a:prstGeom prst="rect">
            <a:avLst/>
          </a:prstGeom>
        </p:spPr>
        <p:txBody>
          <a:bodyPr wrap="square">
            <a:spAutoFit/>
          </a:bodyPr>
          <a:lstStyle/>
          <a:p>
            <a:r>
              <a:rPr lang="en-GB" sz="1200" dirty="0">
                <a:solidFill>
                  <a:srgbClr val="7030A0"/>
                </a:solidFill>
              </a:rPr>
              <a:t>A further breakdown of ethnicity pay band data by gender gives a more detailed picture of where ethnic groups are concentrated according to gender. 66% of women in pay band 5 and 6 are white female staff compared to 28% female staff from Black, Asian and Multi-ethnic communities. By contrast, pay bands 1 and 2 have an over-representation of female staff from Black, Asian and Multi-ethnic communities (53%) compared to 38% of white, female staff.</a:t>
            </a:r>
          </a:p>
          <a:p>
            <a:endParaRPr lang="en-GB" sz="1200" dirty="0">
              <a:solidFill>
                <a:srgbClr val="7030A0"/>
              </a:solidFill>
            </a:endParaRPr>
          </a:p>
          <a:p>
            <a:r>
              <a:rPr lang="en-GB" sz="1200" dirty="0">
                <a:solidFill>
                  <a:srgbClr val="7030A0"/>
                </a:solidFill>
              </a:rPr>
              <a:t>Similarly, pay band 5 and 6 is disproportionality over-represented by white male staff (76%), compared to 16% male staff from Black, Asian and Multi-ethnic communities. However, pay bands 1 and 2 also have an over-representation of white male staff (52%), compared to 39% of male staff from Black, Asian and Multi-ethnic communities.</a:t>
            </a:r>
          </a:p>
        </p:txBody>
      </p:sp>
      <p:graphicFrame>
        <p:nvGraphicFramePr>
          <p:cNvPr id="6" name="Chart 5">
            <a:extLst>
              <a:ext uri="{FF2B5EF4-FFF2-40B4-BE49-F238E27FC236}">
                <a16:creationId xmlns:a16="http://schemas.microsoft.com/office/drawing/2014/main" id="{E308312B-F682-41A4-B22B-01959BCB0BE7}"/>
              </a:ext>
            </a:extLst>
          </p:cNvPr>
          <p:cNvGraphicFramePr/>
          <p:nvPr>
            <p:extLst>
              <p:ext uri="{D42A27DB-BD31-4B8C-83A1-F6EECF244321}">
                <p14:modId xmlns:p14="http://schemas.microsoft.com/office/powerpoint/2010/main" val="3127487017"/>
              </p:ext>
            </p:extLst>
          </p:nvPr>
        </p:nvGraphicFramePr>
        <p:xfrm>
          <a:off x="3605312" y="1411351"/>
          <a:ext cx="4680520" cy="34849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031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Sex</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539552" y="1772816"/>
            <a:ext cx="2808312" cy="1384995"/>
          </a:xfrm>
          <a:prstGeom prst="rect">
            <a:avLst/>
          </a:prstGeom>
          <a:noFill/>
        </p:spPr>
        <p:txBody>
          <a:bodyPr wrap="square" rtlCol="0">
            <a:spAutoFit/>
          </a:bodyPr>
          <a:lstStyle/>
          <a:p>
            <a:r>
              <a:rPr lang="en-GB" sz="1200" dirty="0"/>
              <a:t>The majority of our workforce is female (60%) compared to men (39%), although there is good representation across the pay bands, women in senior pay bands remains low, with men making up 64% of those within pay band 6.</a:t>
            </a:r>
          </a:p>
        </p:txBody>
      </p:sp>
      <p:sp>
        <p:nvSpPr>
          <p:cNvPr id="2" name="Rectangle 1">
            <a:extLst>
              <a:ext uri="{FF2B5EF4-FFF2-40B4-BE49-F238E27FC236}">
                <a16:creationId xmlns:a16="http://schemas.microsoft.com/office/drawing/2014/main" id="{9B718F74-E411-4A78-8DEF-3972BBD24CA3}"/>
              </a:ext>
            </a:extLst>
          </p:cNvPr>
          <p:cNvSpPr/>
          <p:nvPr/>
        </p:nvSpPr>
        <p:spPr>
          <a:xfrm>
            <a:off x="567278" y="4437112"/>
            <a:ext cx="7821146" cy="1200329"/>
          </a:xfrm>
          <a:prstGeom prst="rect">
            <a:avLst/>
          </a:prstGeom>
        </p:spPr>
        <p:txBody>
          <a:bodyPr wrap="square">
            <a:spAutoFit/>
          </a:bodyPr>
          <a:lstStyle/>
          <a:p>
            <a:r>
              <a:rPr lang="en-GB" sz="1200" dirty="0">
                <a:solidFill>
                  <a:srgbClr val="7030A0"/>
                </a:solidFill>
              </a:rPr>
              <a:t>Although women are fairly represented across the organisation, representation at senior pay bands remains low. Despite 60% of our workforce being female, only 53% of our top 5% of earners are women and men make up 64.3% of our highest pay band </a:t>
            </a:r>
          </a:p>
          <a:p>
            <a:endParaRPr lang="en-GB" sz="1200" dirty="0">
              <a:solidFill>
                <a:srgbClr val="7030A0"/>
              </a:solidFill>
            </a:endParaRPr>
          </a:p>
          <a:p>
            <a:r>
              <a:rPr lang="en-GB" sz="1200" dirty="0">
                <a:solidFill>
                  <a:srgbClr val="7030A0"/>
                </a:solidFill>
              </a:rPr>
              <a:t>Our top 5% of earners who are women increased by 1.4% between 2019-20 to 2020-21. This is above the London average (50%) at 53.9%.</a:t>
            </a:r>
          </a:p>
        </p:txBody>
      </p:sp>
      <p:graphicFrame>
        <p:nvGraphicFramePr>
          <p:cNvPr id="5" name="Chart 4">
            <a:extLst>
              <a:ext uri="{FF2B5EF4-FFF2-40B4-BE49-F238E27FC236}">
                <a16:creationId xmlns:a16="http://schemas.microsoft.com/office/drawing/2014/main" id="{5EADD3C9-BC88-460B-BB87-1CBB71976D19}"/>
              </a:ext>
            </a:extLst>
          </p:cNvPr>
          <p:cNvGraphicFramePr/>
          <p:nvPr>
            <p:extLst>
              <p:ext uri="{D42A27DB-BD31-4B8C-83A1-F6EECF244321}">
                <p14:modId xmlns:p14="http://schemas.microsoft.com/office/powerpoint/2010/main" val="3670093143"/>
              </p:ext>
            </p:extLst>
          </p:nvPr>
        </p:nvGraphicFramePr>
        <p:xfrm>
          <a:off x="3816424" y="156349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DEF06DAE-8077-430B-B56A-C5119E89F9FA}"/>
              </a:ext>
            </a:extLst>
          </p:cNvPr>
          <p:cNvGraphicFramePr>
            <a:graphicFrameLocks noGrp="1"/>
          </p:cNvGraphicFramePr>
          <p:nvPr>
            <p:extLst>
              <p:ext uri="{D42A27DB-BD31-4B8C-83A1-F6EECF244321}">
                <p14:modId xmlns:p14="http://schemas.microsoft.com/office/powerpoint/2010/main" val="1143687710"/>
              </p:ext>
            </p:extLst>
          </p:nvPr>
        </p:nvGraphicFramePr>
        <p:xfrm>
          <a:off x="650342" y="5719154"/>
          <a:ext cx="6729970" cy="374142"/>
        </p:xfrm>
        <a:graphic>
          <a:graphicData uri="http://schemas.openxmlformats.org/drawingml/2006/table">
            <a:tbl>
              <a:tblPr firstRow="1" firstCol="1" bandRow="1"/>
              <a:tblGrid>
                <a:gridCol w="3080454">
                  <a:extLst>
                    <a:ext uri="{9D8B030D-6E8A-4147-A177-3AD203B41FA5}">
                      <a16:colId xmlns:a16="http://schemas.microsoft.com/office/drawing/2014/main" val="759715989"/>
                    </a:ext>
                  </a:extLst>
                </a:gridCol>
                <a:gridCol w="697548">
                  <a:extLst>
                    <a:ext uri="{9D8B030D-6E8A-4147-A177-3AD203B41FA5}">
                      <a16:colId xmlns:a16="http://schemas.microsoft.com/office/drawing/2014/main" val="1642722172"/>
                    </a:ext>
                  </a:extLst>
                </a:gridCol>
                <a:gridCol w="772358">
                  <a:extLst>
                    <a:ext uri="{9D8B030D-6E8A-4147-A177-3AD203B41FA5}">
                      <a16:colId xmlns:a16="http://schemas.microsoft.com/office/drawing/2014/main" val="954265236"/>
                    </a:ext>
                  </a:extLst>
                </a:gridCol>
                <a:gridCol w="697548">
                  <a:extLst>
                    <a:ext uri="{9D8B030D-6E8A-4147-A177-3AD203B41FA5}">
                      <a16:colId xmlns:a16="http://schemas.microsoft.com/office/drawing/2014/main" val="1588495093"/>
                    </a:ext>
                  </a:extLst>
                </a:gridCol>
                <a:gridCol w="743585">
                  <a:extLst>
                    <a:ext uri="{9D8B030D-6E8A-4147-A177-3AD203B41FA5}">
                      <a16:colId xmlns:a16="http://schemas.microsoft.com/office/drawing/2014/main" val="3252013613"/>
                    </a:ext>
                  </a:extLst>
                </a:gridCol>
                <a:gridCol w="738477">
                  <a:extLst>
                    <a:ext uri="{9D8B030D-6E8A-4147-A177-3AD203B41FA5}">
                      <a16:colId xmlns:a16="http://schemas.microsoft.com/office/drawing/2014/main" val="3905041606"/>
                    </a:ext>
                  </a:extLst>
                </a:gridCol>
              </a:tblGrid>
              <a:tr h="180975">
                <a:tc>
                  <a:txBody>
                    <a:bodyPr/>
                    <a:lstStyle/>
                    <a:p>
                      <a:pPr>
                        <a:lnSpc>
                          <a:spcPct val="107000"/>
                        </a:lnSpc>
                      </a:pPr>
                      <a:endParaRPr lang="en-GB" sz="1100">
                        <a:effectLst/>
                        <a:latin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2017/18</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2018/19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2020/21)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London</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842810206"/>
                  </a:ext>
                </a:extLst>
              </a:tr>
              <a:tr h="180975">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Percentage of top 5% earners that are women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53.9%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020550485"/>
                  </a:ext>
                </a:extLst>
              </a:tr>
            </a:tbl>
          </a:graphicData>
        </a:graphic>
      </p:graphicFrame>
    </p:spTree>
    <p:extLst>
      <p:ext uri="{BB962C8B-B14F-4D97-AF65-F5344CB8AC3E}">
        <p14:creationId xmlns:p14="http://schemas.microsoft.com/office/powerpoint/2010/main" val="2585650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Religion</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606683" y="2274203"/>
            <a:ext cx="2246607" cy="1754326"/>
          </a:xfrm>
          <a:prstGeom prst="rect">
            <a:avLst/>
          </a:prstGeom>
          <a:noFill/>
        </p:spPr>
        <p:txBody>
          <a:bodyPr wrap="square" rtlCol="0">
            <a:spAutoFit/>
          </a:bodyPr>
          <a:lstStyle/>
          <a:p>
            <a:r>
              <a:rPr lang="en-GB" sz="1200" dirty="0"/>
              <a:t>Religion and belief are massively underreported in the council, with over 50% unknown. The top three religions were 23% Christianity, 8% no religion/atheist, 7% Hinduism, which are fairly represented across all pay bands.</a:t>
            </a:r>
          </a:p>
        </p:txBody>
      </p:sp>
      <p:graphicFrame>
        <p:nvGraphicFramePr>
          <p:cNvPr id="4" name="Chart 3">
            <a:extLst>
              <a:ext uri="{FF2B5EF4-FFF2-40B4-BE49-F238E27FC236}">
                <a16:creationId xmlns:a16="http://schemas.microsoft.com/office/drawing/2014/main" id="{BABE520F-B10A-4058-8295-17CE40ACFEA0}"/>
              </a:ext>
            </a:extLst>
          </p:cNvPr>
          <p:cNvGraphicFramePr/>
          <p:nvPr>
            <p:extLst>
              <p:ext uri="{D42A27DB-BD31-4B8C-83A1-F6EECF244321}">
                <p14:modId xmlns:p14="http://schemas.microsoft.com/office/powerpoint/2010/main" val="2910111438"/>
              </p:ext>
            </p:extLst>
          </p:nvPr>
        </p:nvGraphicFramePr>
        <p:xfrm>
          <a:off x="2915816" y="1556792"/>
          <a:ext cx="5607685" cy="4943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049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AB29CA0-3A20-44FB-BBFC-76ECE1759438}"/>
              </a:ext>
            </a:extLst>
          </p:cNvPr>
          <p:cNvSpPr>
            <a:spLocks noGrp="1" noChangeArrowheads="1"/>
          </p:cNvSpPr>
          <p:nvPr>
            <p:ph type="title"/>
          </p:nvPr>
        </p:nvSpPr>
        <p:spPr>
          <a:xfrm>
            <a:off x="34925" y="12700"/>
            <a:ext cx="6193259" cy="993775"/>
          </a:xfrm>
        </p:spPr>
        <p:txBody>
          <a:bodyPr/>
          <a:lstStyle/>
          <a:p>
            <a:r>
              <a:rPr lang="en-GB" altLang="en-US" sz="2400" b="1" dirty="0"/>
              <a:t>LGBTQIA+</a:t>
            </a:r>
            <a:endParaRPr lang="en-GB" altLang="en-US" sz="2400" dirty="0"/>
          </a:p>
        </p:txBody>
      </p:sp>
      <p:sp>
        <p:nvSpPr>
          <p:cNvPr id="15" name="TextBox 14">
            <a:extLst>
              <a:ext uri="{FF2B5EF4-FFF2-40B4-BE49-F238E27FC236}">
                <a16:creationId xmlns:a16="http://schemas.microsoft.com/office/drawing/2014/main" id="{7C20F837-FC1F-4794-92F0-5B1D665AB9DD}"/>
              </a:ext>
            </a:extLst>
          </p:cNvPr>
          <p:cNvSpPr txBox="1"/>
          <p:nvPr/>
        </p:nvSpPr>
        <p:spPr>
          <a:xfrm>
            <a:off x="683568" y="2492896"/>
            <a:ext cx="1872208" cy="830997"/>
          </a:xfrm>
          <a:prstGeom prst="rect">
            <a:avLst/>
          </a:prstGeom>
          <a:noFill/>
        </p:spPr>
        <p:txBody>
          <a:bodyPr wrap="square" rtlCol="0">
            <a:spAutoFit/>
          </a:bodyPr>
          <a:lstStyle/>
          <a:p>
            <a:r>
              <a:rPr lang="en-GB" sz="1200" dirty="0"/>
              <a:t>LGBTQIA+ is underreported, with around 1% reporting on this and 49% unknown.</a:t>
            </a:r>
          </a:p>
        </p:txBody>
      </p:sp>
      <p:graphicFrame>
        <p:nvGraphicFramePr>
          <p:cNvPr id="4" name="Chart 3">
            <a:extLst>
              <a:ext uri="{FF2B5EF4-FFF2-40B4-BE49-F238E27FC236}">
                <a16:creationId xmlns:a16="http://schemas.microsoft.com/office/drawing/2014/main" id="{9EAA3057-179E-426E-872C-6322158E3E60}"/>
              </a:ext>
            </a:extLst>
          </p:cNvPr>
          <p:cNvGraphicFramePr/>
          <p:nvPr>
            <p:extLst>
              <p:ext uri="{D42A27DB-BD31-4B8C-83A1-F6EECF244321}">
                <p14:modId xmlns:p14="http://schemas.microsoft.com/office/powerpoint/2010/main" val="1146244562"/>
              </p:ext>
            </p:extLst>
          </p:nvPr>
        </p:nvGraphicFramePr>
        <p:xfrm>
          <a:off x="3131554" y="1772816"/>
          <a:ext cx="5205095" cy="3495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624500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DE3BC03044BC478CBED82F3E4F9F10" ma:contentTypeVersion="12" ma:contentTypeDescription="Create a new document." ma:contentTypeScope="" ma:versionID="cbd9e8d5663e51e0cd2ad7e2280455d6">
  <xsd:schema xmlns:xsd="http://www.w3.org/2001/XMLSchema" xmlns:xs="http://www.w3.org/2001/XMLSchema" xmlns:p="http://schemas.microsoft.com/office/2006/metadata/properties" xmlns:ns2="d0bfbfe7-0691-4323-9bd4-0ad546c9296b" xmlns:ns3="3b1389c9-9d35-4de0-bb42-1f86bf4dc98b" targetNamespace="http://schemas.microsoft.com/office/2006/metadata/properties" ma:root="true" ma:fieldsID="f4a6797a9c5a14f37fd270f93a308e25" ns2:_="" ns3:_="">
    <xsd:import namespace="d0bfbfe7-0691-4323-9bd4-0ad546c9296b"/>
    <xsd:import namespace="3b1389c9-9d35-4de0-bb42-1f86bf4dc9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bfbfe7-0691-4323-9bd4-0ad546c92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1389c9-9d35-4de0-bb42-1f86bf4dc98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49559D-3D89-40CD-BD6C-2DDF3316A222}">
  <ds:schemaRefs>
    <ds:schemaRef ds:uri="http://purl.org/dc/terms/"/>
    <ds:schemaRef ds:uri="3b1389c9-9d35-4de0-bb42-1f86bf4dc98b"/>
    <ds:schemaRef ds:uri="d0bfbfe7-0691-4323-9bd4-0ad546c9296b"/>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EABE77A-B2DF-4714-B292-DB5FCB4F9F1B}">
  <ds:schemaRefs>
    <ds:schemaRef ds:uri="http://schemas.microsoft.com/sharepoint/v3/contenttype/forms"/>
  </ds:schemaRefs>
</ds:datastoreItem>
</file>

<file path=customXml/itemProps3.xml><?xml version="1.0" encoding="utf-8"?>
<ds:datastoreItem xmlns:ds="http://schemas.openxmlformats.org/officeDocument/2006/customXml" ds:itemID="{3B374ADF-CFC0-492A-87CA-D2603390CD05}">
  <ds:schemaRefs>
    <ds:schemaRef ds:uri="3b1389c9-9d35-4de0-bb42-1f86bf4dc98b"/>
    <ds:schemaRef ds:uri="d0bfbfe7-0691-4323-9bd4-0ad546c929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3092</TotalTime>
  <Words>1482</Words>
  <Application>Microsoft Office PowerPoint</Application>
  <PresentationFormat>On-screen Show (4:3)</PresentationFormat>
  <Paragraphs>119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Harrow Council Annual Workforce Equality Report 2021</vt:lpstr>
      <vt:lpstr>Executive summary</vt:lpstr>
      <vt:lpstr>Age</vt:lpstr>
      <vt:lpstr>Disability</vt:lpstr>
      <vt:lpstr>Race</vt:lpstr>
      <vt:lpstr>Race and sex</vt:lpstr>
      <vt:lpstr>Sex</vt:lpstr>
      <vt:lpstr>Religion</vt:lpstr>
      <vt:lpstr>LGBTQIA+</vt:lpstr>
      <vt:lpstr>Maternity</vt:lpstr>
      <vt:lpstr>Recruitment</vt:lpstr>
      <vt:lpstr>Emerging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OF THE EQUALITIES SURVEY AND QUALITATIVE INTERVIEWS OF HARROW STAFF AND INTERNAL STAKEHOLDERS ON RACE</dc:title>
  <dc:creator>Patrick Vernon</dc:creator>
  <cp:lastModifiedBy>Daksha Ghelani</cp:lastModifiedBy>
  <cp:revision>18</cp:revision>
  <dcterms:created xsi:type="dcterms:W3CDTF">2021-03-08T19:02:30Z</dcterms:created>
  <dcterms:modified xsi:type="dcterms:W3CDTF">2022-01-13T09:56:30Z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0x01010076DE3BC03044BC478CBED82F3E4F9F10</vt:lpwstr>
  </property>
</Properties>
</file>